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69"/>
  </p:notesMasterIdLst>
  <p:handoutMasterIdLst>
    <p:handoutMasterId r:id="rId70"/>
  </p:handoutMasterIdLst>
  <p:sldIdLst>
    <p:sldId id="264" r:id="rId2"/>
    <p:sldId id="2935" r:id="rId3"/>
    <p:sldId id="2939" r:id="rId4"/>
    <p:sldId id="2940" r:id="rId5"/>
    <p:sldId id="2916" r:id="rId6"/>
    <p:sldId id="2964" r:id="rId7"/>
    <p:sldId id="2923" r:id="rId8"/>
    <p:sldId id="2941" r:id="rId9"/>
    <p:sldId id="2960" r:id="rId10"/>
    <p:sldId id="2957" r:id="rId11"/>
    <p:sldId id="2958" r:id="rId12"/>
    <p:sldId id="2928" r:id="rId13"/>
    <p:sldId id="2924" r:id="rId14"/>
    <p:sldId id="2937" r:id="rId15"/>
    <p:sldId id="2925" r:id="rId16"/>
    <p:sldId id="2959" r:id="rId17"/>
    <p:sldId id="2944" r:id="rId18"/>
    <p:sldId id="2953" r:id="rId19"/>
    <p:sldId id="2927" r:id="rId20"/>
    <p:sldId id="2952" r:id="rId21"/>
    <p:sldId id="2926" r:id="rId22"/>
    <p:sldId id="2917" r:id="rId23"/>
    <p:sldId id="2931" r:id="rId24"/>
    <p:sldId id="2948" r:id="rId25"/>
    <p:sldId id="2918" r:id="rId26"/>
    <p:sldId id="2932" r:id="rId27"/>
    <p:sldId id="2929" r:id="rId28"/>
    <p:sldId id="2920" r:id="rId29"/>
    <p:sldId id="2949" r:id="rId30"/>
    <p:sldId id="2951" r:id="rId31"/>
    <p:sldId id="2961" r:id="rId32"/>
    <p:sldId id="2945" r:id="rId33"/>
    <p:sldId id="2950" r:id="rId34"/>
    <p:sldId id="2963" r:id="rId35"/>
    <p:sldId id="2946" r:id="rId36"/>
    <p:sldId id="2962" r:id="rId37"/>
    <p:sldId id="2919" r:id="rId38"/>
    <p:sldId id="2956" r:id="rId39"/>
    <p:sldId id="2943" r:id="rId40"/>
    <p:sldId id="2938" r:id="rId41"/>
    <p:sldId id="2954" r:id="rId42"/>
    <p:sldId id="2934" r:id="rId43"/>
    <p:sldId id="2975" r:id="rId44"/>
    <p:sldId id="2966" r:id="rId45"/>
    <p:sldId id="2970" r:id="rId46"/>
    <p:sldId id="2969" r:id="rId47"/>
    <p:sldId id="2967" r:id="rId48"/>
    <p:sldId id="2979" r:id="rId49"/>
    <p:sldId id="2973" r:id="rId50"/>
    <p:sldId id="2965" r:id="rId51"/>
    <p:sldId id="2992" r:id="rId52"/>
    <p:sldId id="2974" r:id="rId53"/>
    <p:sldId id="2978" r:id="rId54"/>
    <p:sldId id="2971" r:id="rId55"/>
    <p:sldId id="2977" r:id="rId56"/>
    <p:sldId id="2980" r:id="rId57"/>
    <p:sldId id="2982" r:id="rId58"/>
    <p:sldId id="2983" r:id="rId59"/>
    <p:sldId id="2976" r:id="rId60"/>
    <p:sldId id="2985" r:id="rId61"/>
    <p:sldId id="2987" r:id="rId62"/>
    <p:sldId id="2986" r:id="rId63"/>
    <p:sldId id="2984" r:id="rId64"/>
    <p:sldId id="2988" r:id="rId65"/>
    <p:sldId id="2989" r:id="rId66"/>
    <p:sldId id="2990" r:id="rId67"/>
    <p:sldId id="2991" r:id="rId68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7" userDrawn="1">
          <p15:clr>
            <a:srgbClr val="A4A3A4"/>
          </p15:clr>
        </p15:guide>
        <p15:guide id="2" pos="220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33CC33"/>
    <a:srgbClr val="0066CC"/>
    <a:srgbClr val="66FF66"/>
    <a:srgbClr val="008000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79" autoAdjust="0"/>
    <p:restoredTop sz="86415" autoAdjust="0"/>
  </p:normalViewPr>
  <p:slideViewPr>
    <p:cSldViewPr>
      <p:cViewPr varScale="1">
        <p:scale>
          <a:sx n="78" d="100"/>
          <a:sy n="78" d="100"/>
        </p:scale>
        <p:origin x="2904" y="4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5224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4016" y="184"/>
      </p:cViewPr>
      <p:guideLst>
        <p:guide orient="horz" pos="2927"/>
        <p:guide pos="220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l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3515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l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3515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4252ED5B-CF6F-4B71-B1FE-CE01F4E92F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67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83D30-622E-46CB-8915-991F47C30121}" type="datetimeFigureOut">
              <a:rPr lang="en-US" smtClean="0"/>
              <a:pPr/>
              <a:t>10/28/25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9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2C746-97D0-491F-8377-6BFAC6944C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740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C746-97D0-491F-8377-6BFAC6944C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53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5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349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19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70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788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4118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570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303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5278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27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268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504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7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84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097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978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106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035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871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479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51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8194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5303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5C62A-6C46-BB2E-8AC4-B364FD9DF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08C3127-0C4C-FD3D-077D-D9E3B9839B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A249681A-6A52-53B7-109C-AEDF445C28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F51FBE7B-42BB-CDA1-54CD-3E8F801AE1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37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457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5621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43899-8899-C199-7EF1-4E2EE3CDB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A84A2973-DD02-CD82-14A4-C39FC6591A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C2DC4759-470C-7A67-1416-DE52D1E58F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CEE3570B-5A32-BE8F-40AE-1E4C1A3E89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9178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648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9BEA6-859E-C61E-38BF-DA7854B25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65C4A877-472A-E221-FA71-BC7273B359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86BF1B2E-FB0E-5F91-E0D1-D96D0C12DC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92C2F225-8EAD-2E38-ACDC-54A6BBC559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831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7674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94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66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2074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379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429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2013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A03F7-DEF9-FABE-BF07-09DE48C5B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393E639A-BBE2-3DD7-6839-347660B3BB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28AEEF7-5B05-6D26-0D3E-5435AC9D76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79B6FED9-D9FE-1E19-E36D-B508B4E74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5966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AC0CE-B508-0E79-B0E0-3E83D9740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756D5381-6D3B-9AE6-E136-22FC2BD2D8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D0714D90-A0CD-CB7E-10C7-53F856F9F9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3FBD1C70-8B5B-C500-FA88-970DDF3428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7539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172AB-46F4-26F4-5798-29991C0EF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819393D8-8D29-0FEC-F754-F9C138227C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1CFBEE20-506C-4CBF-1595-6F4B1C09FA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6B59E84A-9CBF-3CCA-AEBC-464A48FE7B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6734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64A4-5453-B357-7B34-E259EC828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7F55C7D2-229B-94C6-0D58-C36C6AB282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0623C77-022A-1836-CB2E-CBF5E5BE4E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DD47BD48-466E-F4D4-C091-B320BDF7E8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123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FD305-F125-8CC2-5D8D-C868C8C4B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A95554DB-7EEE-45CB-B1AA-B11E6EE468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052D0D2-6B21-DF1C-EC71-A80A3653D5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4FEA93E8-9DF1-6F70-08A6-854CFE5A6B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452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4FD47-0A9B-9DCC-03A7-62080F4B6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108D6008-E442-F021-1FA5-238C73120A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0FD47FC0-EF8A-4A30-B585-2D76BFFD51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C4DF6D71-B949-CDED-A0C2-790B18F914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546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7F3FE-8CA7-80CD-AC3B-FB959C1ED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90ECFAB-E295-B1D4-C8B9-AE71EA2E6E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916F0A6F-13FE-906D-FF67-C65E56C48E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E61738E7-888A-0340-96A9-DE5E16705D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15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090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05D8E-1DC4-EC8D-D3DB-1C4F7CA1F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D110B1F9-A56D-646D-9494-B19CD37CAB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98C51559-E223-F802-7D49-B644400853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246BC2D3-AA38-3555-3A7D-FF0EDFEDC8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706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FA244-F2F6-DFEA-A493-7A5789658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DCF731B9-FAE9-40B3-D389-96B3EE2DF5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8BBDFB9E-1174-7FB8-7629-1B96C5D608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7257A7CF-11CB-9AAC-1BFB-3782A13D19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1286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83361-4C04-8B36-20AA-8F45298FD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902CDFB5-6F3A-521A-6C85-17D782A108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8A5BDCC2-6BFA-DB96-5069-FB097AFFEE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5A6575DD-2260-2AD7-1245-8D0B6A2E4D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2738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13E3C-AC71-3A1E-37E5-81463F332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FB20E3A1-C3E5-704D-160E-C384B2759E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5315C127-4B89-B963-71CB-7D21A79E8E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B0562BE3-BE39-632D-CFF9-46173FD3DD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434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371C2-BEDE-1F9F-D6E4-CE9B70C75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2001A1A4-4075-AF2E-8718-DF0284149D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D3D802E5-D452-58DD-B6F7-9FBD1D1178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52172F95-8EAE-3CF6-D198-7405455860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515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F7819-A6F8-F5D8-DCA5-61EF15748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F58C2290-B0C8-9902-65E7-2CD25F27F3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448EC82A-91BF-D15A-EFDF-1919EAB5DF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9545EAFF-B1E7-6300-B4E4-46D7752500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873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381AA-71DB-9C3A-D257-B09E3B8DB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D0FEA3B-4B03-714A-6A32-878D69E5F5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794E04D9-6AA5-3AAD-E063-BFC2E4E2AC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92D2F81F-EF3E-133A-67DA-1F7AF8196E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74768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D5A34-F188-A997-E1C1-179B6EE42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FEF3319C-58AB-A150-2621-88E15E5DCB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044612A7-0375-32CD-688A-F7BA718689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9B7E10DC-C810-496C-6B90-A75FED9254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760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0F939-BA0F-2D37-B26B-F2D3B521D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A19ABC1A-345B-0C63-A6BF-73BB7FE1BC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C426EC96-DBA6-A4EF-FA59-BB0CB2C47D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AD808575-D986-861F-1AC6-369335DC3B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46962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AEA13-D2F6-030E-0B24-4BB0D998E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67B578C-3F20-7151-8C40-8026598C54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7BC543D3-AB60-7A1B-52C6-590215078A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52C2FC28-1B04-4944-7C31-6C0EBF6876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132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82B7D-2805-7109-1261-32D5C7861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B2D3768F-BB09-2B90-B8FF-FC051F9E2B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2536B8FA-5EF7-9AA8-1E19-CEB9153F66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AD75CA45-264A-90E6-CE1D-82C670F468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48363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D3329-5C41-82E6-0654-DF3B10FB5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39BBEB46-0D6C-F51F-54A5-C25F08E37D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3ADC1FD6-EE90-10CC-1EE2-2B1CEB7533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B15C3CA5-FA0E-B264-F8EF-449BAB64DF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37767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85F04-C0A1-9173-5777-4187DD445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9CCAFE4E-BB64-0760-4962-49E4D6C9A4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BF54D4B1-A800-F997-0005-753B9CA943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4011216C-DDCB-9DB4-0298-EA115719CF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01116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63460-1C99-FC71-DA4A-D6FFD2011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585BD199-9E40-7ACE-5417-5EA170CBCF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05424E9E-C475-B511-8394-5F507DF534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C25FF51D-E0E9-CBF1-6518-3B9FF82281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18478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9E4EA-2742-41C1-752F-8C5F1447E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98F2E95C-D095-8101-6958-A61C6CF620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42AC865C-E033-5588-1118-641A7BFE54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B61DDCAD-0443-773D-132E-A5479B8BEF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78811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EF687-0C46-275D-5905-D21BBFE58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BC214755-D838-B938-0D68-E914699CCF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39D82186-D7E3-A7DB-18C5-36484C7CA0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88011B19-C432-7ED1-B152-355582BB33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6755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06F6E-CDFC-8A09-4ED8-0E70D0F81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47A26007-8711-3528-F1B6-A3F8A9FC1D5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D29F00E7-7744-CE38-035F-8E9B0DE730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A9A911D1-C3FC-4534-E0CA-DF1B5BE72A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33217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3103C-A466-4A35-2084-A46C76E01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AC8495B5-CFFC-A3B9-EAC0-E7CC99E5E6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F5AEAB6C-938F-E5C7-D1B0-899B199A2F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1BDE7C6F-5BB7-4496-5058-E06BE42467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60360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FEA9D-6A5B-6034-5304-29457A4EE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175551AC-1B7A-6D7E-8DD4-06D911B1D3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7FB1EA59-DD1E-C864-6AB6-7037C01826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6AA38C26-B133-32A8-7211-F6ECC43A4F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600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783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17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CC6AA-3DA2-A599-222D-54D91294A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439C0DB3-657B-661B-4C42-5D3AFFB2EB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141C267C-28C8-72EB-0696-B312886D02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A949226F-8AFD-3852-FCBA-35A6FD3325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01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JLM 20250108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3CEBCC-7A88-49A9-B306-384C90CAC7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1" y="228600"/>
            <a:ext cx="19431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1" y="228600"/>
            <a:ext cx="56769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D0DBC8-875C-4DF5-A8F7-D398778BDF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0D5D8B-1B00-44D9-850C-D2A99A7FBF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022BAB-C66B-44DB-9362-9BD799F210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8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2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7A3E9C-750C-4BB8-9F43-ECC9C33D44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BAC2E4-49AA-410B-9F7A-B992238B5E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345111-308D-45E6-B6D3-19467DEEA1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5904D4-F27D-4CE1-88D6-0C19995CC4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512ED4-7F26-450A-BC64-6F9D3EE079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2B77AD-35DA-4F4F-81FA-A3F002DA34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BBE605-EF61-440A-B103-0258E51625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D40360-6F76-452E-807B-E2E849E5FF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50000"/>
              </a:spcBef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9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fld id="{7E1C973C-62DD-439F-BD56-3255F493D9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955771" y="6426201"/>
            <a:ext cx="184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5pPr>
      <a:lvl6pPr marL="457189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6pPr>
      <a:lvl7pPr marL="914378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7pPr>
      <a:lvl8pPr marL="1371566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8pPr>
      <a:lvl9pPr marL="1828754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9pPr>
    </p:titleStyle>
    <p:bodyStyle>
      <a:lvl1pPr marL="342892" indent="-342892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</a:defRPr>
      </a:lvl2pPr>
      <a:lvl3pPr marL="1142972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</a:defRPr>
      </a:lvl3pPr>
      <a:lvl4pPr marL="1600160" indent="-228594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</a:defRPr>
      </a:lvl4pPr>
      <a:lvl5pPr marL="2057348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5pPr>
      <a:lvl6pPr marL="2514537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6pPr>
      <a:lvl7pPr marL="2971726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7pPr>
      <a:lvl8pPr marL="3428915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8pPr>
      <a:lvl9pPr marL="3886103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F7E386-EAB2-4186-A02E-0736520B0714}" type="slidenum">
              <a:rPr lang="en-US" noProof="0" smtClean="0"/>
              <a:pPr>
                <a:defRPr/>
              </a:pPr>
              <a:t>1</a:t>
            </a:fld>
            <a:endParaRPr lang="en-US" noProof="0" dirty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47800"/>
            <a:ext cx="8077200" cy="2743200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4400" noProof="0" dirty="0">
                <a:latin typeface="Calibri" panose="020F0502020204030204" pitchFamily="34" charset="0"/>
                <a:cs typeface="Calibri" panose="020F0502020204030204" pitchFamily="34" charset="0"/>
              </a:rPr>
              <a:t>Quantum Computing</a:t>
            </a:r>
            <a:endParaRPr lang="en-US" sz="36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80000"/>
              </a:lnSpc>
              <a:buFontTx/>
              <a:buNone/>
            </a:pPr>
            <a:endParaRPr lang="en-US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A brief introduction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5325716" y="4564560"/>
            <a:ext cx="3417219" cy="7694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/>
            <a:r>
              <a:rPr lang="en-US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John </a:t>
            </a:r>
            <a:r>
              <a:rPr lang="en-US" sz="24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Manferdelli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en-US" sz="20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JohnManferdelli@hotmail.com</a:t>
            </a:r>
            <a:endParaRPr lang="en-US" sz="20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390" name="Text Box 1028"/>
          <p:cNvSpPr txBox="1">
            <a:spLocks noChangeArrowheads="1"/>
          </p:cNvSpPr>
          <p:nvPr/>
        </p:nvSpPr>
        <p:spPr bwMode="auto">
          <a:xfrm>
            <a:off x="304800" y="5432048"/>
            <a:ext cx="8610600" cy="89255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l"/>
            <a:r>
              <a:rPr lang="en-US" sz="1600" noProof="0" dirty="0">
                <a:latin typeface="Arial" charset="0"/>
              </a:rPr>
              <a:t>© 2021-2025, John L. </a:t>
            </a:r>
            <a:r>
              <a:rPr lang="en-US" sz="1600" noProof="0" dirty="0" err="1">
                <a:latin typeface="Arial" charset="0"/>
              </a:rPr>
              <a:t>Manferdelli</a:t>
            </a:r>
            <a:r>
              <a:rPr lang="en-US" sz="1600" noProof="0" dirty="0">
                <a:latin typeface="Arial" charset="0"/>
              </a:rPr>
              <a:t>.</a:t>
            </a:r>
          </a:p>
          <a:p>
            <a:pPr algn="l"/>
            <a:r>
              <a:rPr lang="en-US" sz="1200" i="1" noProof="0" dirty="0">
                <a:latin typeface="Arial" charset="0"/>
              </a:rPr>
              <a:t>This material is provided without warranty of any kind including, without limitation, warranty of non-infringement or suitability for any purpose.  This material is not guaranteed to be error free and is intended for instructional use only.</a:t>
            </a:r>
          </a:p>
          <a:p>
            <a:pPr algn="l"/>
            <a:endParaRPr lang="en-US" sz="1200" i="1" noProof="0" dirty="0">
              <a:latin typeface="Arial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Mixed states and density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pure states,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density is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Mixed states: 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{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</m:e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</m:e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,…,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</m:e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}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the probability that the system is in pure state 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Density operator for mixed state is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&gt;&lt;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Bloch Sphere 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Pure state in general position 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0&gt; +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𝜑</m:t>
                            </m:r>
                          </m:sup>
                        </m:sSup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1&gt;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mixed state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on interior of Block sphere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</m:e>
                    </m:nary>
                  </m:oMath>
                </a14:m>
                <a:r>
                  <a:rPr lang="en-US" sz="20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evolves as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</m:e>
                    </m:nary>
                  </m:oMath>
                </a14:m>
                <a:r>
                  <a:rPr lang="en-US" sz="20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</m:oMath>
                </a14:m>
                <a:r>
                  <a:rPr lang="en-US" sz="20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</m:oMath>
                </a14:m>
                <a:r>
                  <a:rPr lang="en-US" sz="20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</m:oMath>
                </a14:m>
                <a:r>
                  <a:rPr lang="en-US" sz="20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(|0&gt;)= &lt;0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0&gt; 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&lt;0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0&gt;&lt;0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  <a:blipFill>
                <a:blip r:embed="rId3"/>
                <a:stretch>
                  <a:fillRect l="-576" t="-1749" r="-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83240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11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Mixed states and density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Partial trace: Consider composite system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𝐴𝐵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𝐴𝐵</m:t>
                            </m:r>
                          </m:sup>
                        </m:sSup>
                      </m:e>
                    </m:d>
                  </m:oMath>
                </a14:m>
                <a:endParaRPr lang="en-US" sz="20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𝑇𝑟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⨂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</a:t>
                </a:r>
              </a:p>
              <a:p>
                <a:pPr lvl="2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00&gt;&lt;00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00&gt;&lt;11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11&gt;&lt;00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+|11&gt;&lt;11|)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914378" lvl="2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     =</m:t>
                      </m:r>
                      <m:f>
                        <m:f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𝑇𝑟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0&gt;&lt;0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⊗|0&gt;&lt;0|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20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2000" i="1" noProof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  <m: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&gt;&lt;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en-US" sz="20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  <m:r>
                            <a:rPr lang="en-US" sz="20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&gt;&lt;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000" i="1" noProof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1&gt;&lt;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20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⊗|1&gt;&lt;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  <m:r>
                        <a:rPr lang="en-US" sz="20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|</m:t>
                      </m:r>
                      <m:r>
                        <a:rPr lang="en-US" sz="2000" i="1" noProof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0&gt;&lt;0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1&gt;&lt;1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  <a:blipFill>
                <a:blip r:embed="rId3"/>
                <a:stretch>
                  <a:fillRect l="-576" t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402657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Circuits and gates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61950" y="1600200"/>
                <a:ext cx="8420100" cy="4648200"/>
              </a:xfrm>
            </p:spPr>
            <p:txBody>
              <a:bodyPr/>
              <a:lstStyle/>
              <a:p>
                <a:pPr defTabSz="912791">
                  <a:spcBef>
                    <a:spcPts val="12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Universal gate set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A gate set is universal 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∀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&gt;0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any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-bit unitary operator can be approximated to arbitrary accuracy by a quantum circuit from this set</a:t>
                </a:r>
              </a:p>
              <a:p>
                <a:pPr defTabSz="912791">
                  <a:spcBef>
                    <a:spcPts val="6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 entangling gate is on that for an input product state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𝛽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 output state is not a product state (e.g.-CNOT). </a:t>
                </a:r>
              </a:p>
              <a:p>
                <a:pPr lvl="1" defTabSz="912791">
                  <a:spcBef>
                    <a:spcPts val="600"/>
                  </a:spcBef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(|00&gt; +|11&gt;)</m:t>
                    </m:r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set of states with an entangling 2-qubit gate together with all 1-qubit gates is universal.</a:t>
                </a:r>
              </a:p>
              <a:p>
                <a:pPr defTabSz="912791">
                  <a:spcBef>
                    <a:spcPts val="12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1-qubit gate,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𝑖𝑥</m:t>
                        </m:r>
                      </m:sup>
                    </m:sSup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1200"/>
                  </a:spcBef>
                </a:pPr>
                <a:endParaRPr lang="en-US" sz="2000" noProof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61950" y="1600200"/>
                <a:ext cx="8420100" cy="4648200"/>
              </a:xfrm>
              <a:blipFill>
                <a:blip r:embed="rId3"/>
                <a:stretch>
                  <a:fillRect l="-753" t="-817" r="-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614147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Gates and states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905000"/>
                <a:ext cx="8458200" cy="3962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General position on Bloch sphere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unc>
                      <m:func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+</m:t>
                        </m:r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sup>
                        </m:sSup>
                        <m:func>
                          <m:func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Measurement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&gt;&lt;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= </m:t>
                        </m:r>
                      </m:e>
                    </m:nary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Hermitian,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Controlled gates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|0&gt;|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|0&gt; 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2000" noProof="0" dirty="0"/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|1&gt;|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|1&gt;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2000" noProof="0" dirty="0"/>
              </a:p>
              <a:p>
                <a:pPr marL="457189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905000"/>
                <a:ext cx="8458200" cy="3962400"/>
              </a:xfrm>
              <a:blipFill>
                <a:blip r:embed="rId3"/>
                <a:stretch>
                  <a:fillRect l="-901" t="-319" r="-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988114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14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Common gates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76422" y="1397391"/>
                <a:ext cx="8839200" cy="4876800"/>
              </a:xfrm>
            </p:spPr>
            <p:txBody>
              <a:bodyPr/>
              <a:lstStyle/>
              <a:p>
                <a:pPr defTabSz="912791">
                  <a:spcBef>
                    <a:spcPts val="1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Pauli gates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i="1" noProof="0" dirty="0">
                  <a:latin typeface="Cambria Math" panose="02040503050406030204" pitchFamily="18" charset="0"/>
                </a:endParaRP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i="1" noProof="0" dirty="0">
                  <a:latin typeface="Cambria Math" panose="02040503050406030204" pitchFamily="18" charset="0"/>
                </a:endParaRP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noProof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noProof="0" dirty="0"/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noProof="0" dirty="0"/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:r>
                  <a:rPr lang="en-US" sz="1800" noProof="0" dirty="0"/>
                  <a:t>Note: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1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Hadamard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i="1" noProof="0" dirty="0">
                    <a:latin typeface="Cambria Math" panose="02040503050406030204" pitchFamily="18" charset="0"/>
                  </a:rPr>
                  <a:t>.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(|0000…0&gt;)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(|0&gt;+|1&gt;)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(|0&gt;+</m:t>
                    </m:r>
                    <m:d>
                      <m:dPr>
                        <m:beg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1&gt;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</m:oMath>
                </a14:m>
                <a:r>
                  <a:rPr lang="en-US" sz="1800" noProof="0" dirty="0"/>
                  <a:t>…</a:t>
                </a:r>
                <a:r>
                  <a:rPr lang="en-US" sz="1800" noProof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(|0&gt;+</m:t>
                    </m:r>
                    <m:d>
                      <m:dPr>
                        <m:beg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1&gt;</m:t>
                        </m:r>
                      </m:e>
                    </m:d>
                  </m:oMath>
                </a14:m>
                <a:r>
                  <a:rPr lang="en-US" sz="1800" i="1" noProof="0" dirty="0">
                    <a:latin typeface="Cambria Math" panose="02040503050406030204" pitchFamily="18" charset="0"/>
                  </a:rPr>
                  <a:t> </a:t>
                </a:r>
                <a:endParaRPr lang="en-US" sz="2000" i="1" noProof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76422" y="1397391"/>
                <a:ext cx="8839200" cy="4876800"/>
              </a:xfrm>
              <a:blipFill>
                <a:blip r:embed="rId3"/>
                <a:stretch>
                  <a:fillRect l="-717" t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BD61F1A-82EF-703D-575A-FAA033DE8E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3380" y="1432560"/>
                <a:ext cx="4739640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defTabSz="912791">
                  <a:spcBef>
                    <a:spcPts val="1200"/>
                  </a:spcBef>
                </a:pPr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Rotation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noProof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i="1" kern="0" noProof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800" i="1" kern="0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1800" b="0" i="1" kern="0" noProof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800" i="1" kern="0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𝑖𝑋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US" sz="1800" b="0" i="1" kern="0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b="0" i="1" kern="0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US" sz="1800" b="0" i="1" kern="0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US" sz="1800" i="1" kern="0" noProof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1" kern="0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US" sz="1800" i="1" kern="0" noProof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kern="0" noProof="0" dirty="0"/>
              </a:p>
              <a:p>
                <a:pPr defTabSz="912791">
                  <a:spcBef>
                    <a:spcPts val="1200"/>
                  </a:spcBef>
                </a:pPr>
                <a:r>
                  <a:rPr lang="en-US" sz="2000" kern="0" noProof="0" dirty="0"/>
                  <a:t>2 qubit gate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𝐶𝑁𝑂𝑇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(|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&gt;)=|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</m:t>
                      </m:r>
                    </m:oMath>
                  </m:oMathPara>
                </a14:m>
                <a:endParaRPr lang="en-US" sz="2000" i="1" kern="0" noProof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kern="0" noProof="0">
                          <a:latin typeface="Cambria Math" panose="02040503050406030204" pitchFamily="18" charset="0"/>
                        </a:rPr>
                        <m:t>𝐶𝑁𝑂𝑇</m:t>
                      </m:r>
                      <m:r>
                        <a:rPr lang="en-US" sz="1800" i="1" kern="0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kern="0" noProof="0" dirty="0"/>
              </a:p>
              <a:p>
                <a:pPr marL="285740" defTabSz="912791">
                  <a:spcBef>
                    <a:spcPts val="1200"/>
                  </a:spcBef>
                </a:pPr>
                <a:r>
                  <a:rPr lang="en-US" sz="2000" kern="0" noProof="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kern="0" noProof="0" smtClean="0">
                            <a:latin typeface="Cambria Math" panose="02040503050406030204" pitchFamily="18" charset="0"/>
                          </a:rPr>
                          <m:t>Icos</m:t>
                        </m:r>
                      </m:fName>
                      <m:e>
                        <m:d>
                          <m:dPr>
                            <m:ctrlPr>
                              <a:rPr lang="en-US" sz="20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𝑖𝑋𝑠𝑖𝑛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kern="0" noProof="0" dirty="0"/>
              </a:p>
            </p:txBody>
          </p:sp>
        </mc:Choice>
        <mc:Fallback xmlns="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BD61F1A-82EF-703D-575A-FAA033DE8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83380" y="1432560"/>
                <a:ext cx="4739640" cy="4648200"/>
              </a:xfrm>
              <a:prstGeom prst="rect">
                <a:avLst/>
              </a:prstGeom>
              <a:blipFill>
                <a:blip r:embed="rId4"/>
                <a:stretch>
                  <a:fillRect l="-1337" t="-135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97497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Measurement in alternate basis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47650" y="2057400"/>
                <a:ext cx="8648700" cy="3962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2000" noProof="0" dirty="0"/>
                  <a:t>Computational basis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&gt;. 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2000" noProof="0" dirty="0"/>
                  <a:t>Suppose we want to measure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 with respect to basis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={|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&gt;}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2000" noProof="0" dirty="0"/>
                  <a:t>To measure </a:t>
                </a:r>
                <a:r>
                  <a:rPr lang="en-US" sz="2000" noProof="0" dirty="0" err="1"/>
                  <a:t>wrt</a:t>
                </a:r>
                <a:r>
                  <a:rPr lang="en-US" sz="2000" noProof="0" dirty="0"/>
                  <a:t> 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={|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&gt;}</m:t>
                    </m:r>
                  </m:oMath>
                </a14:m>
                <a:r>
                  <a:rPr lang="en-US" sz="2000" noProof="0" dirty="0"/>
                  <a:t>,  Project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en-US" sz="2000" noProof="0" dirty="0"/>
                  <a:t> onto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&lt;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𝑇𝑟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20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&lt;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</m:d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&gt; &lt;</m:t>
                                </m:r>
                                <m:sSub>
                                  <m:sSubPr>
                                    <m:ctrlP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𝑇𝑟</m:t>
                        </m:r>
                        <m:d>
                          <m:dPr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sty m:val="p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&lt;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noProof="0" dirty="0"/>
                  <a:t> is density operator for the pure state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.</a:t>
                </a:r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2000" noProof="0" dirty="0"/>
                  <a:t> is the density operator for mixed states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{(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,|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&gt;)</m:t>
                    </m:r>
                  </m:oMath>
                </a14:m>
                <a:endParaRPr lang="en-US" sz="2000" noProof="0" dirty="0"/>
              </a:p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r>
                  <a:rPr lang="en-US" sz="2000" noProof="0" dirty="0"/>
                  <a:t> </a:t>
                </a: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47650" y="2057400"/>
                <a:ext cx="8648700" cy="3962400"/>
              </a:xfrm>
              <a:blipFill>
                <a:blip r:embed="rId3"/>
                <a:stretch>
                  <a:fillRect l="-587" t="-1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568406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16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Converting to Bell Basis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42900" y="1676400"/>
                <a:ext cx="8458200" cy="1267789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noProof="0" dirty="0"/>
                  <a:t>Computational basis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&gt;,   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18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 + |11&gt;)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(|01&gt; + |10&gt;)</m:t>
                    </m:r>
                  </m:oMath>
                </a14:m>
                <a:endParaRPr lang="en-US" sz="18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(|00&gt;−  |11&gt;)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(|01&gt; − |10&gt;)</m:t>
                    </m:r>
                  </m:oMath>
                </a14:m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18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2900" y="1676400"/>
                <a:ext cx="8458200" cy="1267789"/>
              </a:xfrm>
              <a:blipFill>
                <a:blip r:embed="rId3"/>
                <a:stretch>
                  <a:fillRect l="-299" t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13B3B1D4-B358-F720-ABE8-C3F511EF9F72}"/>
              </a:ext>
            </a:extLst>
          </p:cNvPr>
          <p:cNvGrpSpPr/>
          <p:nvPr/>
        </p:nvGrpSpPr>
        <p:grpSpPr>
          <a:xfrm>
            <a:off x="879733" y="2971800"/>
            <a:ext cx="7384533" cy="1843427"/>
            <a:chOff x="1013422" y="4114800"/>
            <a:chExt cx="7384533" cy="184342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3AF9153-B7ED-680F-39D5-FE50512BBC5E}"/>
                </a:ext>
              </a:extLst>
            </p:cNvPr>
            <p:cNvSpPr/>
            <p:nvPr/>
          </p:nvSpPr>
          <p:spPr bwMode="auto">
            <a:xfrm>
              <a:off x="3048000" y="4307331"/>
              <a:ext cx="365760" cy="402336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FD4DE66-F4F5-7215-067A-B654A099B590}"/>
                </a:ext>
              </a:extLst>
            </p:cNvPr>
            <p:cNvSpPr txBox="1"/>
            <p:nvPr/>
          </p:nvSpPr>
          <p:spPr>
            <a:xfrm>
              <a:off x="2971800" y="4290374"/>
              <a:ext cx="457200" cy="440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73B2908-9871-4A27-85BC-16336FDCB8E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00200" y="4456833"/>
              <a:ext cx="142937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0190408-EE7B-A47B-4488-7055CB3C2D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00200" y="5035295"/>
              <a:ext cx="2209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F409BAF-6BAF-6B15-9DEE-8C0003009CE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91000" y="5038644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4BFD8B8-D631-3F07-0FF5-886628DDDD2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19694" y="4447465"/>
              <a:ext cx="1808188" cy="83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6D44B50-D42C-7967-9E23-534DDFE5C0C0}"/>
                    </a:ext>
                  </a:extLst>
                </p:cNvPr>
                <p:cNvSpPr txBox="1"/>
                <p:nvPr/>
              </p:nvSpPr>
              <p:spPr>
                <a:xfrm>
                  <a:off x="1013422" y="4250618"/>
                  <a:ext cx="685800" cy="4062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6D44B50-D42C-7967-9E23-534DDFE5C0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422" y="4250618"/>
                  <a:ext cx="685800" cy="406265"/>
                </a:xfrm>
                <a:prstGeom prst="rect">
                  <a:avLst/>
                </a:prstGeom>
                <a:blipFill>
                  <a:blip r:embed="rId4"/>
                  <a:stretch>
                    <a:fillRect l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E416F8F-B4BF-FA1B-F28D-047A4E699993}"/>
                    </a:ext>
                  </a:extLst>
                </p:cNvPr>
                <p:cNvSpPr txBox="1"/>
                <p:nvPr/>
              </p:nvSpPr>
              <p:spPr>
                <a:xfrm>
                  <a:off x="1013422" y="4839976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E416F8F-B4BF-FA1B-F28D-047A4E6999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422" y="4839976"/>
                  <a:ext cx="68580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5455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76DCF89-E10F-57A5-4A34-260CFD891EA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019889" y="4425695"/>
              <a:ext cx="0" cy="46362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5C58A29-8964-D96E-EC66-9900681500B8}"/>
                    </a:ext>
                  </a:extLst>
                </p:cNvPr>
                <p:cNvSpPr txBox="1"/>
                <p:nvPr/>
              </p:nvSpPr>
              <p:spPr>
                <a:xfrm>
                  <a:off x="5029200" y="4572000"/>
                  <a:ext cx="990599" cy="424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5C58A29-8964-D96E-EC66-9900681500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9200" y="4572000"/>
                  <a:ext cx="990599" cy="424796"/>
                </a:xfrm>
                <a:prstGeom prst="rect">
                  <a:avLst/>
                </a:prstGeom>
                <a:blipFill>
                  <a:blip r:embed="rId6"/>
                  <a:stretch>
                    <a:fillRect l="-2532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A590725C-3AB6-6827-3D54-6094059719EB}"/>
                </a:ext>
              </a:extLst>
            </p:cNvPr>
            <p:cNvSpPr/>
            <p:nvPr/>
          </p:nvSpPr>
          <p:spPr bwMode="auto">
            <a:xfrm rot="16200000">
              <a:off x="6937248" y="4711493"/>
              <a:ext cx="1060704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DA7D7E-0106-71AC-3425-EF1E3CE4D786}"/>
                </a:ext>
              </a:extLst>
            </p:cNvPr>
            <p:cNvSpPr txBox="1"/>
            <p:nvPr/>
          </p:nvSpPr>
          <p:spPr>
            <a:xfrm>
              <a:off x="7178760" y="4800599"/>
              <a:ext cx="685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Bell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15D2A5-2AA7-76D0-173C-E82A4770D87F}"/>
                    </a:ext>
                  </a:extLst>
                </p:cNvPr>
                <p:cNvSpPr txBox="1"/>
                <p:nvPr/>
              </p:nvSpPr>
              <p:spPr>
                <a:xfrm>
                  <a:off x="6096000" y="4610499"/>
                  <a:ext cx="6858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</m:oMath>
                    </m:oMathPara>
                  </a14:m>
                  <a:endParaRPr lang="en-US" sz="2800" noProof="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15D2A5-2AA7-76D0-173C-E82A4770D8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4610499"/>
                  <a:ext cx="685800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9797C7-BCF2-3BD7-7F81-230E583716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5857" y="4610499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6EDB32A-80C9-DB1A-FF85-A7894443AF8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5200840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50C5C8E-17AE-11DE-5098-13120699620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2155" y="4610499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04BCD41-2082-BA39-2B79-E357E0FCE88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2155" y="5156912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817610-4073-78C6-477F-0E6D06E8F951}"/>
                </a:ext>
              </a:extLst>
            </p:cNvPr>
            <p:cNvSpPr/>
            <p:nvPr/>
          </p:nvSpPr>
          <p:spPr bwMode="auto">
            <a:xfrm>
              <a:off x="3810000" y="4898135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6A14C1-6ED4-DC7D-FAAB-FEEB2FF3C455}"/>
                </a:ext>
              </a:extLst>
            </p:cNvPr>
            <p:cNvSpPr txBox="1"/>
            <p:nvPr/>
          </p:nvSpPr>
          <p:spPr>
            <a:xfrm>
              <a:off x="3733800" y="4882895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2D41059-6883-7D0B-67D6-D62BF2FD46C5}"/>
                    </a:ext>
                  </a:extLst>
                </p:cNvPr>
                <p:cNvSpPr txBox="1"/>
                <p:nvPr/>
              </p:nvSpPr>
              <p:spPr>
                <a:xfrm>
                  <a:off x="1999183" y="5486399"/>
                  <a:ext cx="820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2D41059-6883-7D0B-67D6-D62BF2FD46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9183" y="5486399"/>
                  <a:ext cx="820217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4545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C8ACB0E-9FA9-1F21-35C4-221BA6CE0768}"/>
                    </a:ext>
                  </a:extLst>
                </p:cNvPr>
                <p:cNvSpPr txBox="1"/>
                <p:nvPr/>
              </p:nvSpPr>
              <p:spPr>
                <a:xfrm>
                  <a:off x="3249683" y="5588895"/>
                  <a:ext cx="820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C8ACB0E-9FA9-1F21-35C4-221BA6CE07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9683" y="5588895"/>
                  <a:ext cx="820217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7576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EAFB982-B4F5-4CE6-CCA3-8D5B92814F94}"/>
                    </a:ext>
                  </a:extLst>
                </p:cNvPr>
                <p:cNvSpPr txBox="1"/>
                <p:nvPr/>
              </p:nvSpPr>
              <p:spPr>
                <a:xfrm>
                  <a:off x="4276191" y="5498273"/>
                  <a:ext cx="820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EAFB982-B4F5-4CE6-CCA3-8D5B92814F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6191" y="5498273"/>
                  <a:ext cx="820217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6154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E9F2858-12E4-F551-1D46-1B51E3C08BB3}"/>
                </a:ext>
              </a:extLst>
            </p:cNvPr>
            <p:cNvCxnSpPr/>
            <p:nvPr/>
          </p:nvCxnSpPr>
          <p:spPr bwMode="auto">
            <a:xfrm>
              <a:off x="2286000" y="4114800"/>
              <a:ext cx="0" cy="13408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3CD1D3B-4168-9D17-3097-0188A081E099}"/>
                </a:ext>
              </a:extLst>
            </p:cNvPr>
            <p:cNvCxnSpPr/>
            <p:nvPr/>
          </p:nvCxnSpPr>
          <p:spPr bwMode="auto">
            <a:xfrm>
              <a:off x="3581400" y="4221778"/>
              <a:ext cx="0" cy="13408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C8C85D5-901B-4E0D-E991-10F3C7DB392E}"/>
                </a:ext>
              </a:extLst>
            </p:cNvPr>
            <p:cNvCxnSpPr/>
            <p:nvPr/>
          </p:nvCxnSpPr>
          <p:spPr bwMode="auto">
            <a:xfrm>
              <a:off x="4572000" y="4191000"/>
              <a:ext cx="0" cy="13408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">
                <a:extLst>
                  <a:ext uri="{FF2B5EF4-FFF2-40B4-BE49-F238E27FC236}">
                    <a16:creationId xmlns:a16="http://schemas.microsoft.com/office/drawing/2014/main" id="{D376A4BD-883D-0CFB-04A1-45814D15D7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2796" y="4775913"/>
                <a:ext cx="8458200" cy="15486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defTabSz="912791">
                  <a:lnSpc>
                    <a:spcPct val="90000"/>
                  </a:lnSpc>
                  <a:spcBef>
                    <a:spcPts val="0"/>
                  </a:spcBef>
                </a:pPr>
                <a:r>
                  <a:rPr lang="en-US" sz="1800" kern="0" noProof="0" dirty="0"/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&gt; =|00&gt; </m:t>
                    </m:r>
                  </m:oMath>
                </a14:m>
                <a:endParaRPr lang="en-US" sz="1800" kern="0" noProof="0" dirty="0"/>
              </a:p>
              <a:p>
                <a:pPr defTabSz="912791">
                  <a:lnSpc>
                    <a:spcPct val="90000"/>
                  </a:lnSpc>
                  <a:spcBef>
                    <a:spcPts val="0"/>
                  </a:spcBef>
                </a:pPr>
                <a:r>
                  <a:rPr lang="en-US" sz="1800" kern="0" noProof="0" dirty="0"/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 noProof="0" smtClean="0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kern="0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1&gt;</m:t>
                            </m:r>
                          </m:e>
                        </m:d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0&gt; =</m:t>
                    </m:r>
                    <m:f>
                      <m:f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&gt;+</m:t>
                        </m:r>
                        <m:d>
                          <m:dPr>
                            <m:begChr m:val="|"/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d>
                      </m:e>
                    </m:d>
                  </m:oMath>
                </a14:m>
                <a:endParaRPr lang="en-US" sz="1800" kern="0" noProof="0" dirty="0"/>
              </a:p>
              <a:p>
                <a:pPr defTabSz="912791">
                  <a:lnSpc>
                    <a:spcPct val="90000"/>
                  </a:lnSpc>
                  <a:spcBef>
                    <a:spcPts val="0"/>
                  </a:spcBef>
                </a:pPr>
                <a:r>
                  <a:rPr lang="en-US" sz="1800" kern="0" noProof="0" dirty="0"/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 noProof="0" smtClean="0">
                        <a:latin typeface="Cambria Math" panose="02040503050406030204" pitchFamily="18" charset="0"/>
                      </a:rPr>
                      <m:t>&gt; =</m:t>
                    </m:r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kern="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kern="0" noProof="0" dirty="0"/>
              </a:p>
            </p:txBody>
          </p:sp>
        </mc:Choice>
        <mc:Fallback xmlns="">
          <p:sp>
            <p:nvSpPr>
              <p:cNvPr id="31" name="Rectangle 3">
                <a:extLst>
                  <a:ext uri="{FF2B5EF4-FFF2-40B4-BE49-F238E27FC236}">
                    <a16:creationId xmlns:a16="http://schemas.microsoft.com/office/drawing/2014/main" id="{D376A4BD-883D-0CFB-04A1-45814D15D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796" y="4775913"/>
                <a:ext cx="8458200" cy="1548687"/>
              </a:xfrm>
              <a:prstGeom prst="rect">
                <a:avLst/>
              </a:prstGeom>
              <a:blipFill>
                <a:blip r:embed="rId11"/>
                <a:stretch>
                  <a:fillRect l="-450" t="-32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EB561F2D-2CDE-4A59-99D9-BF12F544A245}"/>
              </a:ext>
            </a:extLst>
          </p:cNvPr>
          <p:cNvSpPr/>
          <p:nvPr/>
        </p:nvSpPr>
        <p:spPr bwMode="auto">
          <a:xfrm>
            <a:off x="3794760" y="3246120"/>
            <a:ext cx="187071" cy="182880"/>
          </a:xfrm>
          <a:prstGeom prst="ellipse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68101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74725" y="6304457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Changing Measurement  Basis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2118" y="1295400"/>
                <a:ext cx="8648700" cy="914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and our measurement basis 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noProof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2118" y="1295400"/>
                <a:ext cx="8648700" cy="914400"/>
              </a:xfrm>
              <a:blipFill>
                <a:blip r:embed="rId3"/>
                <a:stretch>
                  <a:fillRect l="-733" t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8186DE78-B800-F257-2327-B48E023623E6}"/>
              </a:ext>
            </a:extLst>
          </p:cNvPr>
          <p:cNvGrpSpPr/>
          <p:nvPr/>
        </p:nvGrpSpPr>
        <p:grpSpPr>
          <a:xfrm>
            <a:off x="1230382" y="1806830"/>
            <a:ext cx="6121136" cy="1188606"/>
            <a:chOff x="1244732" y="1783194"/>
            <a:chExt cx="6121136" cy="118860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6A2E4B1-6FFA-D4D6-C613-6A494450C9D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38400" y="2672373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D245FE7-AE0A-F1C8-DDB4-3E5C2AE260B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10000" y="2681919"/>
              <a:ext cx="38367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02AE9FC-DCD5-BEFB-E549-059208CA7FF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486400" y="2691465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4E56D57-0805-EB70-3BEC-2DBE8C780B4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648200" y="2679012"/>
              <a:ext cx="329590" cy="290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8A5203B-A3D0-36E9-18AD-603978EC33B4}"/>
                    </a:ext>
                  </a:extLst>
                </p:cNvPr>
                <p:cNvSpPr txBox="1"/>
                <p:nvPr/>
              </p:nvSpPr>
              <p:spPr>
                <a:xfrm>
                  <a:off x="1244732" y="2310465"/>
                  <a:ext cx="1117468" cy="6613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8A5203B-A3D0-36E9-18AD-603978EC33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4732" y="2310465"/>
                  <a:ext cx="1117468" cy="661335"/>
                </a:xfrm>
                <a:prstGeom prst="rect">
                  <a:avLst/>
                </a:prstGeom>
                <a:blipFill>
                  <a:blip r:embed="rId4"/>
                  <a:stretch>
                    <a:fillRect l="-96629" t="-166038" r="-6742" b="-2377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08DECCA-6A14-6FB2-C2A9-3C78BD699E12}"/>
                    </a:ext>
                  </a:extLst>
                </p:cNvPr>
                <p:cNvSpPr txBox="1"/>
                <p:nvPr/>
              </p:nvSpPr>
              <p:spPr>
                <a:xfrm>
                  <a:off x="6248400" y="2527909"/>
                  <a:ext cx="1117468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08DECCA-6A14-6FB2-C2A9-3C78BD699E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0" y="2527909"/>
                  <a:ext cx="1117468" cy="391646"/>
                </a:xfrm>
                <a:prstGeom prst="rect">
                  <a:avLst/>
                </a:prstGeom>
                <a:blipFill>
                  <a:blip r:embed="rId5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B262810-E275-296B-FCD2-93FAA6404B1D}"/>
                    </a:ext>
                  </a:extLst>
                </p:cNvPr>
                <p:cNvSpPr txBox="1"/>
                <p:nvPr/>
              </p:nvSpPr>
              <p:spPr>
                <a:xfrm>
                  <a:off x="3352800" y="2505632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B262810-E275-296B-FCD2-93FAA6404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800" y="2505632"/>
                  <a:ext cx="50786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EEB98F4-E707-FB81-C309-DDA9CF2E946F}"/>
                    </a:ext>
                  </a:extLst>
                </p:cNvPr>
                <p:cNvSpPr txBox="1"/>
                <p:nvPr/>
              </p:nvSpPr>
              <p:spPr>
                <a:xfrm>
                  <a:off x="5062550" y="2539066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EEB98F4-E707-FB81-C309-DDA9CF2E9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2550" y="2539066"/>
                  <a:ext cx="507868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70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BDF6116-7B96-A261-997F-DA9E4A4116F9}"/>
                    </a:ext>
                  </a:extLst>
                </p:cNvPr>
                <p:cNvSpPr txBox="1"/>
                <p:nvPr/>
              </p:nvSpPr>
              <p:spPr>
                <a:xfrm>
                  <a:off x="3352800" y="1783194"/>
                  <a:ext cx="2057400" cy="6741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800" noProof="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With probability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BDF6116-7B96-A261-997F-DA9E4A4116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800" y="1783194"/>
                  <a:ext cx="2057400" cy="674159"/>
                </a:xfrm>
                <a:prstGeom prst="rect">
                  <a:avLst/>
                </a:prstGeom>
                <a:blipFill>
                  <a:blip r:embed="rId8"/>
                  <a:stretch>
                    <a:fillRect t="-3704"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E3AF3B-41C0-BB87-51D0-096F75E73A47}"/>
                </a:ext>
              </a:extLst>
            </p:cNvPr>
            <p:cNvSpPr/>
            <p:nvPr/>
          </p:nvSpPr>
          <p:spPr bwMode="auto">
            <a:xfrm>
              <a:off x="3352800" y="2509204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0E21326-8050-5823-1ABB-00034162E2DA}"/>
                    </a:ext>
                  </a:extLst>
                </p:cNvPr>
                <p:cNvSpPr txBox="1"/>
                <p:nvPr/>
              </p:nvSpPr>
              <p:spPr>
                <a:xfrm>
                  <a:off x="4191000" y="2513339"/>
                  <a:ext cx="5943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0E21326-8050-5823-1ABB-00034162E2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000" y="2513339"/>
                  <a:ext cx="594360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250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C53F61A-D2BC-B89A-1BB7-9E1768F17260}"/>
                </a:ext>
              </a:extLst>
            </p:cNvPr>
            <p:cNvSpPr/>
            <p:nvPr/>
          </p:nvSpPr>
          <p:spPr bwMode="auto">
            <a:xfrm>
              <a:off x="5009210" y="2497852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33052A9-A6AB-068A-1676-68E0C148693B}"/>
              </a:ext>
            </a:extLst>
          </p:cNvPr>
          <p:cNvGrpSpPr/>
          <p:nvPr/>
        </p:nvGrpSpPr>
        <p:grpSpPr>
          <a:xfrm>
            <a:off x="457200" y="3657600"/>
            <a:ext cx="8280268" cy="2520631"/>
            <a:chOff x="711332" y="4108769"/>
            <a:chExt cx="8280268" cy="2520631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5BFE38-63DB-D417-1C93-C87F292C349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7400" y="4480223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575B1BB-3152-09E2-2644-46B0175D017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45084" y="4405102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2B5638A-865F-366F-A871-4C67F87B4A25}"/>
                    </a:ext>
                  </a:extLst>
                </p:cNvPr>
                <p:cNvSpPr txBox="1"/>
                <p:nvPr/>
              </p:nvSpPr>
              <p:spPr>
                <a:xfrm>
                  <a:off x="863732" y="4133234"/>
                  <a:ext cx="1117468" cy="6613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2B5638A-865F-366F-A871-4C67F87B4A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732" y="4133234"/>
                  <a:ext cx="1117468" cy="661335"/>
                </a:xfrm>
                <a:prstGeom prst="rect">
                  <a:avLst/>
                </a:prstGeom>
                <a:blipFill>
                  <a:blip r:embed="rId10"/>
                  <a:stretch>
                    <a:fillRect l="-98864" t="-162963" r="-6818" b="-2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C5F025C-B518-8FD4-3E57-0768D85DAA51}"/>
                    </a:ext>
                  </a:extLst>
                </p:cNvPr>
                <p:cNvSpPr txBox="1"/>
                <p:nvPr/>
              </p:nvSpPr>
              <p:spPr>
                <a:xfrm>
                  <a:off x="7046916" y="5776667"/>
                  <a:ext cx="11174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C5F025C-B518-8FD4-3E57-0768D85DAA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6916" y="5776667"/>
                  <a:ext cx="1117468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C899A46-5042-26FE-015D-86B4F11DF119}"/>
                    </a:ext>
                  </a:extLst>
                </p:cNvPr>
                <p:cNvSpPr txBox="1"/>
                <p:nvPr/>
              </p:nvSpPr>
              <p:spPr>
                <a:xfrm>
                  <a:off x="6553200" y="4191000"/>
                  <a:ext cx="1117468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C899A46-5042-26FE-015D-86B4F11DF1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3200" y="4191000"/>
                  <a:ext cx="1117468" cy="391646"/>
                </a:xfrm>
                <a:prstGeom prst="rect">
                  <a:avLst/>
                </a:prstGeom>
                <a:blipFill>
                  <a:blip r:embed="rId12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E0D4843-36BC-08F7-AD22-FF7A9203880D}"/>
                    </a:ext>
                  </a:extLst>
                </p:cNvPr>
                <p:cNvSpPr txBox="1"/>
                <p:nvPr/>
              </p:nvSpPr>
              <p:spPr>
                <a:xfrm>
                  <a:off x="2971800" y="4278868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E0D4843-36BC-08F7-AD22-FF7A92038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800" y="4278868"/>
                  <a:ext cx="507868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B048744-6F54-778F-66BC-1E8E9F2379BF}"/>
                    </a:ext>
                  </a:extLst>
                </p:cNvPr>
                <p:cNvSpPr txBox="1"/>
                <p:nvPr/>
              </p:nvSpPr>
              <p:spPr>
                <a:xfrm>
                  <a:off x="5334000" y="4261170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B048744-6F54-778F-66BC-1E8E9F2379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000" y="4261170"/>
                  <a:ext cx="507868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AA5AE3-65AA-8F9B-73AA-E692A1297437}"/>
                    </a:ext>
                  </a:extLst>
                </p:cNvPr>
                <p:cNvSpPr txBox="1"/>
                <p:nvPr/>
              </p:nvSpPr>
              <p:spPr>
                <a:xfrm>
                  <a:off x="6934200" y="5175569"/>
                  <a:ext cx="2057400" cy="6741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800" noProof="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With probability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AA5AE3-65AA-8F9B-73AA-E692A1297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200" y="5175569"/>
                  <a:ext cx="2057400" cy="674159"/>
                </a:xfrm>
                <a:prstGeom prst="rect">
                  <a:avLst/>
                </a:prstGeom>
                <a:blipFill>
                  <a:blip r:embed="rId15"/>
                  <a:stretch>
                    <a:fillRect t="-3704"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F8383E-BA0C-F0E6-21D7-893DCE90C90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1462" y="5327969"/>
              <a:ext cx="151638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6C2DB18-837F-B325-730B-B0AE7F2EB672}"/>
                    </a:ext>
                  </a:extLst>
                </p:cNvPr>
                <p:cNvSpPr txBox="1"/>
                <p:nvPr/>
              </p:nvSpPr>
              <p:spPr>
                <a:xfrm>
                  <a:off x="711332" y="5761277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|000..&gt;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6C2DB18-837F-B325-730B-B0AE7F2EB6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332" y="5761277"/>
                  <a:ext cx="1117468" cy="400110"/>
                </a:xfrm>
                <a:prstGeom prst="rect">
                  <a:avLst/>
                </a:prstGeom>
                <a:blipFill>
                  <a:blip r:embed="rId16"/>
                  <a:stretch>
                    <a:fillRect l="-795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DAE7752-6A1A-9A2C-7B80-4153448A58E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9000" y="4184969"/>
              <a:ext cx="178882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A39141B-D03D-E9C4-7B74-4728952C48F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6032" y="4489769"/>
              <a:ext cx="178882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C980DF3-1591-3CF3-986B-71DB0B2C042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62251" y="4785023"/>
              <a:ext cx="178882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D5443F5-351F-2267-52CD-444C07C15607}"/>
                </a:ext>
              </a:extLst>
            </p:cNvPr>
            <p:cNvSpPr txBox="1"/>
            <p:nvPr/>
          </p:nvSpPr>
          <p:spPr>
            <a:xfrm>
              <a:off x="4267200" y="5708969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0E5289D-ED4A-9DF9-3B61-AB12B7DDCDE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7400" y="5861369"/>
              <a:ext cx="2209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2D3110E-6805-87B7-CAF0-0DA6AAC130A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1462" y="6366224"/>
              <a:ext cx="282533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71BFC6D-9F4B-0254-BF8A-58CAF2A1531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40282" y="5354684"/>
              <a:ext cx="2932116" cy="96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E64D3EA-0BFD-4A6D-1055-0F29795802F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24400" y="5861369"/>
              <a:ext cx="2209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3089023-9C5F-D200-BC6B-6B59CC7130E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334000" y="6365257"/>
              <a:ext cx="159258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A443084-E30A-27CA-912F-C620A46F784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10000" y="4194516"/>
              <a:ext cx="0" cy="100468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9EE6EE5-4525-C224-A93E-DD7CD4A56E6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486894" y="4489769"/>
              <a:ext cx="8907" cy="124438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424217B-6ECF-D958-EE4F-9646336623F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05400" y="4794568"/>
              <a:ext cx="0" cy="137160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BEF40A6-3F24-7825-5633-BEFB1E460D10}"/>
                </a:ext>
              </a:extLst>
            </p:cNvPr>
            <p:cNvSpPr/>
            <p:nvPr/>
          </p:nvSpPr>
          <p:spPr bwMode="auto">
            <a:xfrm>
              <a:off x="4261313" y="5724208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1DADAED-5B48-EAEF-90F4-39C53712F863}"/>
                </a:ext>
              </a:extLst>
            </p:cNvPr>
            <p:cNvSpPr/>
            <p:nvPr/>
          </p:nvSpPr>
          <p:spPr bwMode="auto">
            <a:xfrm>
              <a:off x="5257800" y="4108769"/>
              <a:ext cx="457200" cy="73152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4465F64-7AE4-E0C9-9319-98C301C2E4DA}"/>
                </a:ext>
              </a:extLst>
            </p:cNvPr>
            <p:cNvSpPr/>
            <p:nvPr/>
          </p:nvSpPr>
          <p:spPr bwMode="auto">
            <a:xfrm>
              <a:off x="2978233" y="4139249"/>
              <a:ext cx="457200" cy="73152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3ADD4B8-89BC-7D25-0747-948466C85E1C}"/>
                </a:ext>
              </a:extLst>
            </p:cNvPr>
            <p:cNvSpPr/>
            <p:nvPr/>
          </p:nvSpPr>
          <p:spPr bwMode="auto">
            <a:xfrm>
              <a:off x="4876800" y="61722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EB0F970-C003-8F52-3D56-931FA409CFB8}"/>
                </a:ext>
              </a:extLst>
            </p:cNvPr>
            <p:cNvSpPr/>
            <p:nvPr/>
          </p:nvSpPr>
          <p:spPr bwMode="auto">
            <a:xfrm>
              <a:off x="3581400" y="5175569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0" name="TextBox 30719">
              <a:extLst>
                <a:ext uri="{FF2B5EF4-FFF2-40B4-BE49-F238E27FC236}">
                  <a16:creationId xmlns:a16="http://schemas.microsoft.com/office/drawing/2014/main" id="{CE844A2D-FC99-A4DF-49D4-1187827E5F0D}"/>
                </a:ext>
              </a:extLst>
            </p:cNvPr>
            <p:cNvSpPr txBox="1"/>
            <p:nvPr/>
          </p:nvSpPr>
          <p:spPr>
            <a:xfrm>
              <a:off x="4876800" y="6166169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30721" name="TextBox 30720">
              <a:extLst>
                <a:ext uri="{FF2B5EF4-FFF2-40B4-BE49-F238E27FC236}">
                  <a16:creationId xmlns:a16="http://schemas.microsoft.com/office/drawing/2014/main" id="{D5AB8411-0B43-6E2A-2570-C46DB3895A02}"/>
                </a:ext>
              </a:extLst>
            </p:cNvPr>
            <p:cNvSpPr txBox="1"/>
            <p:nvPr/>
          </p:nvSpPr>
          <p:spPr>
            <a:xfrm>
              <a:off x="3575462" y="5179745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846201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25195" y="6248400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Super-operator and mixed states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BAE0D4-907F-7C88-68D1-E054254684D2}"/>
              </a:ext>
            </a:extLst>
          </p:cNvPr>
          <p:cNvGrpSpPr/>
          <p:nvPr/>
        </p:nvGrpSpPr>
        <p:grpSpPr>
          <a:xfrm>
            <a:off x="991095" y="1728253"/>
            <a:ext cx="7086600" cy="1215141"/>
            <a:chOff x="685800" y="1695699"/>
            <a:chExt cx="7086600" cy="12151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389E095-D32C-E5FA-354B-22F689EC374D}"/>
                    </a:ext>
                  </a:extLst>
                </p:cNvPr>
                <p:cNvSpPr txBox="1"/>
                <p:nvPr/>
              </p:nvSpPr>
              <p:spPr>
                <a:xfrm>
                  <a:off x="5498221" y="1695699"/>
                  <a:ext cx="2057400" cy="7630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18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180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noProof="0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80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389E095-D32C-E5FA-354B-22F689EC37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8221" y="1695699"/>
                  <a:ext cx="2057400" cy="763029"/>
                </a:xfrm>
                <a:prstGeom prst="rect">
                  <a:avLst/>
                </a:prstGeom>
                <a:blipFill>
                  <a:blip r:embed="rId3"/>
                  <a:stretch>
                    <a:fillRect l="-23780" t="-122951" b="-1688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B433263-E258-2AC1-BE1D-D69C4A0C529F}"/>
                </a:ext>
              </a:extLst>
            </p:cNvPr>
            <p:cNvSpPr txBox="1"/>
            <p:nvPr/>
          </p:nvSpPr>
          <p:spPr>
            <a:xfrm>
              <a:off x="3048000" y="22098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</a:p>
          </p:txBody>
        </p:sp>
        <p:cxnSp>
          <p:nvCxnSpPr>
            <p:cNvPr id="30720" name="Straight Connector 30719">
              <a:extLst>
                <a:ext uri="{FF2B5EF4-FFF2-40B4-BE49-F238E27FC236}">
                  <a16:creationId xmlns:a16="http://schemas.microsoft.com/office/drawing/2014/main" id="{25764EF2-6EF9-A076-1823-0702844BAE2B}"/>
                </a:ext>
              </a:extLst>
            </p:cNvPr>
            <p:cNvCxnSpPr>
              <a:cxnSpLocks/>
              <a:endCxn id="47" idx="1"/>
            </p:cNvCxnSpPr>
            <p:nvPr/>
          </p:nvCxnSpPr>
          <p:spPr bwMode="auto">
            <a:xfrm flipV="1">
              <a:off x="3645781" y="2077214"/>
              <a:ext cx="1852440" cy="435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730" name="Rectangle 30729">
              <a:extLst>
                <a:ext uri="{FF2B5EF4-FFF2-40B4-BE49-F238E27FC236}">
                  <a16:creationId xmlns:a16="http://schemas.microsoft.com/office/drawing/2014/main" id="{870B2372-9555-6408-A85D-0A2AAC77A724}"/>
                </a:ext>
              </a:extLst>
            </p:cNvPr>
            <p:cNvSpPr/>
            <p:nvPr/>
          </p:nvSpPr>
          <p:spPr bwMode="auto">
            <a:xfrm>
              <a:off x="2959981" y="1905000"/>
              <a:ext cx="685800" cy="10058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30765" name="Straight Connector 30764">
              <a:extLst>
                <a:ext uri="{FF2B5EF4-FFF2-40B4-BE49-F238E27FC236}">
                  <a16:creationId xmlns:a16="http://schemas.microsoft.com/office/drawing/2014/main" id="{D1A9D659-1F28-DD12-A963-A5C968F770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57600" y="2590800"/>
              <a:ext cx="180729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8" name="Straight Connector 30767">
              <a:extLst>
                <a:ext uri="{FF2B5EF4-FFF2-40B4-BE49-F238E27FC236}">
                  <a16:creationId xmlns:a16="http://schemas.microsoft.com/office/drawing/2014/main" id="{89CE4BCE-C1E0-6D33-189F-D3898FCDA3D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33523" y="2609910"/>
              <a:ext cx="13382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9" name="Straight Connector 30768">
              <a:extLst>
                <a:ext uri="{FF2B5EF4-FFF2-40B4-BE49-F238E27FC236}">
                  <a16:creationId xmlns:a16="http://schemas.microsoft.com/office/drawing/2014/main" id="{60866519-E7FE-2F3B-8ADE-7C397565A7C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33523" y="2057400"/>
              <a:ext cx="13382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71" name="TextBox 30770">
                  <a:extLst>
                    <a:ext uri="{FF2B5EF4-FFF2-40B4-BE49-F238E27FC236}">
                      <a16:creationId xmlns:a16="http://schemas.microsoft.com/office/drawing/2014/main" id="{3BCB45BC-484A-A890-BE4D-4589FBD3DAB7}"/>
                    </a:ext>
                  </a:extLst>
                </p:cNvPr>
                <p:cNvSpPr txBox="1"/>
                <p:nvPr/>
              </p:nvSpPr>
              <p:spPr>
                <a:xfrm>
                  <a:off x="685800" y="2438400"/>
                  <a:ext cx="11001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|0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000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30771" name="TextBox 30770">
                  <a:extLst>
                    <a:ext uri="{FF2B5EF4-FFF2-40B4-BE49-F238E27FC236}">
                      <a16:creationId xmlns:a16="http://schemas.microsoft.com/office/drawing/2014/main" id="{3BCB45BC-484A-A890-BE4D-4589FBD3DA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0" y="2438400"/>
                  <a:ext cx="1100123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4598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72" name="TextBox 30771">
                  <a:extLst>
                    <a:ext uri="{FF2B5EF4-FFF2-40B4-BE49-F238E27FC236}">
                      <a16:creationId xmlns:a16="http://schemas.microsoft.com/office/drawing/2014/main" id="{9C77F9BA-36ED-77CD-35C6-E558AC89B71C}"/>
                    </a:ext>
                  </a:extLst>
                </p:cNvPr>
                <p:cNvSpPr txBox="1"/>
                <p:nvPr/>
              </p:nvSpPr>
              <p:spPr>
                <a:xfrm>
                  <a:off x="871523" y="1828800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30772" name="TextBox 30771">
                  <a:extLst>
                    <a:ext uri="{FF2B5EF4-FFF2-40B4-BE49-F238E27FC236}">
                      <a16:creationId xmlns:a16="http://schemas.microsoft.com/office/drawing/2014/main" id="{9C77F9BA-36ED-77CD-35C6-E558AC89B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523" y="1828800"/>
                  <a:ext cx="927164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35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27AFE8-F8E7-D084-B807-7ED416FCCC63}"/>
                </a:ext>
              </a:extLst>
            </p:cNvPr>
            <p:cNvSpPr txBox="1"/>
            <p:nvPr/>
          </p:nvSpPr>
          <p:spPr>
            <a:xfrm>
              <a:off x="5867400" y="2527756"/>
              <a:ext cx="1905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Garbage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937705DD-2521-502A-EF6F-C267E39539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3323362"/>
                <a:ext cx="8458200" cy="25262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has density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sSup>
                      <m:sSupPr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p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&lt;0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 = &lt;0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(|0&gt;)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sSub>
                          <m:sSub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r>
                      <a:rPr lang="en-US" sz="200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&lt;</m:t>
                    </m:r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𝑖𝑛</m:t>
                        </m:r>
                      </m:sub>
                    </m:sSub>
                    <m:r>
                      <a:rPr lang="en-US" sz="200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𝑇𝑟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𝑖𝑛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⨂|000…&gt; &lt;000…0|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†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𝑖𝑛</m:t>
                        </m:r>
                      </m:sub>
                    </m:sSub>
                    <m:r>
                      <a:rPr lang="en-US" sz="200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𝑖𝑛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†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Kraus operators with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 kern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†</m:t>
                            </m:r>
                          </m:sup>
                        </m:sSup>
                      </m:e>
                    </m:nary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lvl="1" indent="0" defTabSz="912791">
                  <a:lnSpc>
                    <a:spcPct val="90000"/>
                  </a:lnSpc>
                  <a:buFontTx/>
                  <a:buNone/>
                </a:pPr>
                <a:endParaRPr lang="en-US" sz="2000" kern="0" noProof="0" dirty="0"/>
              </a:p>
            </p:txBody>
          </p:sp>
        </mc:Choice>
        <mc:Fallback xmlns="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937705DD-2521-502A-EF6F-C267E3953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900" y="3323362"/>
                <a:ext cx="8458200" cy="2526267"/>
              </a:xfrm>
              <a:prstGeom prst="rect">
                <a:avLst/>
              </a:prstGeom>
              <a:blipFill>
                <a:blip r:embed="rId6"/>
                <a:stretch>
                  <a:fillRect l="-299" b="-2500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544771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19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No Cloning Theorem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752600"/>
                <a:ext cx="8655132" cy="41910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Qubits can’t be copied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Proof</a:t>
                </a: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they can be.  Then there is an operator,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such that for any state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Now let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non-orthogonal, different pure states</a:t>
                </a:r>
                <a:r>
                  <a:rPr lang="en-US" sz="2000" noProof="0" dirty="0"/>
                  <a:t>.  </a:t>
                </a:r>
                <a:endParaRPr lang="en-US" sz="2000" b="0" i="1" noProof="0" dirty="0">
                  <a:latin typeface="Cambria Math" panose="02040503050406030204" pitchFamily="18" charset="0"/>
                </a:endParaRP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0&gt; ,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</m:t>
                                </m:r>
                                <m:d>
                                  <m:dPr>
                                    <m:begChr m:val="|"/>
                                    <m:ctrlPr>
                                      <a:rPr lang="en-US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0&gt; </m:t>
                                    </m:r>
                                  </m:e>
                                </m:d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 &lt;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d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&lt;0</m:t>
                            </m:r>
                          </m:e>
                        </m:d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=&lt;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/>
                  <a:t>.  </a:t>
                </a: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:r>
                  <a:rPr lang="en-US" sz="2000" noProof="0" dirty="0"/>
                  <a:t>Since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noProof="0" dirty="0"/>
                  <a:t> is unitary,</a:t>
                </a: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(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&gt;|0&gt; ,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,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,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/>
                  <a:t>.  So,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=1</m:t>
                    </m:r>
                  </m:oMath>
                </a14:m>
                <a:r>
                  <a:rPr lang="en-US" sz="2000" noProof="0" dirty="0"/>
                  <a:t>.  This is a contradiction.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/>
                  <a:t>No checkpointing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752600"/>
                <a:ext cx="8655132" cy="4191000"/>
              </a:xfrm>
              <a:blipFill>
                <a:blip r:embed="rId3"/>
                <a:stretch>
                  <a:fillRect l="-880" t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684535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39592"/>
            <a:ext cx="7772400" cy="914400"/>
          </a:xfrm>
        </p:spPr>
        <p:txBody>
          <a:bodyPr/>
          <a:lstStyle/>
          <a:p>
            <a:r>
              <a:rPr lang="en-US" sz="4000" noProof="0" dirty="0"/>
              <a:t>Beam splitters and QM</a:t>
            </a:r>
            <a:br>
              <a:rPr lang="en-US" sz="3600" noProof="0" dirty="0"/>
            </a:br>
            <a:r>
              <a:rPr lang="en-US" sz="1800" noProof="0" dirty="0"/>
              <a:t>I can safely say that no one understands Quantum Mechanics - Feynman</a:t>
            </a:r>
            <a:endParaRPr lang="en-US" sz="3600" noProof="0" dirty="0">
              <a:solidFill>
                <a:schemeClr val="tx1"/>
              </a:solidFill>
            </a:endParaRP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4256208"/>
            <a:ext cx="8458200" cy="2362200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Photon source emits stream of photons. 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1)= .5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2)= .5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2000" noProof="0" dirty="0"/>
          </a:p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So far, so good</a:t>
            </a:r>
          </a:p>
          <a:p>
            <a:pPr marL="0" indent="0" defTabSz="912791">
              <a:lnSpc>
                <a:spcPct val="90000"/>
              </a:lnSpc>
              <a:buNone/>
            </a:pPr>
            <a:endParaRPr lang="en-US" sz="2000" noProof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9907A-0EA6-663C-97E1-4768D5661C3F}"/>
              </a:ext>
            </a:extLst>
          </p:cNvPr>
          <p:cNvGrpSpPr/>
          <p:nvPr/>
        </p:nvGrpSpPr>
        <p:grpSpPr>
          <a:xfrm>
            <a:off x="762008" y="1664067"/>
            <a:ext cx="6300278" cy="2450733"/>
            <a:chOff x="762008" y="1664067"/>
            <a:chExt cx="6300278" cy="245073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1FF0BC6-C2B9-7EF4-BE59-6BCA8FE76FD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76600" y="2874492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23A50D3-C569-09BF-97EA-EF4218FF50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05000" y="3124640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FC38900-B0B2-3D1C-4518-01F13623E90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41385" y="1997988"/>
              <a:ext cx="0" cy="114625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1FC695C-0AD8-59D1-D807-8F8EEAC080BC}"/>
                </a:ext>
              </a:extLst>
            </p:cNvPr>
            <p:cNvGrpSpPr/>
            <p:nvPr/>
          </p:nvGrpSpPr>
          <p:grpSpPr>
            <a:xfrm>
              <a:off x="1354828" y="2817470"/>
              <a:ext cx="550172" cy="539028"/>
              <a:chOff x="1219199" y="1775476"/>
              <a:chExt cx="550172" cy="539028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874A3F-4F3F-9C65-DC4A-263CB66B7A65}"/>
                  </a:ext>
                </a:extLst>
              </p:cNvPr>
              <p:cNvSpPr/>
              <p:nvPr/>
            </p:nvSpPr>
            <p:spPr bwMode="auto">
              <a:xfrm>
                <a:off x="1219199" y="1905000"/>
                <a:ext cx="394073" cy="246221"/>
              </a:xfrm>
              <a:prstGeom prst="rect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378"/>
                <a:endParaRPr lang="en-US" noProof="0" dirty="0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68EA72D-F1B8-9CF7-D920-7A6A9A6C10B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-2700000">
                <a:off x="1586491" y="1827269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EEE143F-DA39-4AA5-F2E0-0219D6A003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2700000">
                <a:off x="1596502" y="2223064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6E79D90-2A44-ED7C-811F-E926FE29266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752600" y="1775476"/>
                <a:ext cx="0" cy="512246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9" name="Chord 18">
              <a:extLst>
                <a:ext uri="{FF2B5EF4-FFF2-40B4-BE49-F238E27FC236}">
                  <a16:creationId xmlns:a16="http://schemas.microsoft.com/office/drawing/2014/main" id="{BADD89E3-7014-CD1A-6D93-8A6852D29FA8}"/>
                </a:ext>
              </a:extLst>
            </p:cNvPr>
            <p:cNvSpPr/>
            <p:nvPr/>
          </p:nvSpPr>
          <p:spPr bwMode="auto">
            <a:xfrm rot="6600000">
              <a:off x="3362527" y="1723553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47AD71F-4D8A-C868-3042-78C1CD8B05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45216" y="3115284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Chord 22">
              <a:extLst>
                <a:ext uri="{FF2B5EF4-FFF2-40B4-BE49-F238E27FC236}">
                  <a16:creationId xmlns:a16="http://schemas.microsoft.com/office/drawing/2014/main" id="{5986EA78-0378-4479-704E-96BCD9F7E2EA}"/>
                </a:ext>
              </a:extLst>
            </p:cNvPr>
            <p:cNvSpPr/>
            <p:nvPr/>
          </p:nvSpPr>
          <p:spPr bwMode="auto">
            <a:xfrm rot="12000000">
              <a:off x="5163199" y="2915984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5216F0-1E72-2E52-7A28-DC4880A139AB}"/>
                </a:ext>
              </a:extLst>
            </p:cNvPr>
            <p:cNvSpPr txBox="1"/>
            <p:nvPr/>
          </p:nvSpPr>
          <p:spPr>
            <a:xfrm>
              <a:off x="762008" y="3484092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Photon source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DA0B49-308C-4F5E-1058-1714DC3D4A97}"/>
                </a:ext>
              </a:extLst>
            </p:cNvPr>
            <p:cNvSpPr txBox="1"/>
            <p:nvPr/>
          </p:nvSpPr>
          <p:spPr>
            <a:xfrm>
              <a:off x="2845353" y="3530025"/>
              <a:ext cx="15239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Half silvered mirror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D31F10-CC65-9C38-F775-7101F90887F8}"/>
                </a:ext>
              </a:extLst>
            </p:cNvPr>
            <p:cNvSpPr txBox="1"/>
            <p:nvPr/>
          </p:nvSpPr>
          <p:spPr>
            <a:xfrm>
              <a:off x="5538294" y="2883006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2A55E4-E10A-0D98-C99C-EE4807280280}"/>
                </a:ext>
              </a:extLst>
            </p:cNvPr>
            <p:cNvSpPr txBox="1"/>
            <p:nvPr/>
          </p:nvSpPr>
          <p:spPr>
            <a:xfrm>
              <a:off x="3769091" y="1664067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1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5A9E212-F8B1-09C5-CD96-06BCEE8630CA}"/>
              </a:ext>
            </a:extLst>
          </p:cNvPr>
          <p:cNvSpPr txBox="1"/>
          <p:nvPr/>
        </p:nvSpPr>
        <p:spPr>
          <a:xfrm>
            <a:off x="545999" y="1657290"/>
            <a:ext cx="2464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Experiment 1</a:t>
            </a:r>
          </a:p>
        </p:txBody>
      </p:sp>
    </p:spTree>
    <p:extLst>
      <p:ext uri="{BB962C8B-B14F-4D97-AF65-F5344CB8AC3E}">
        <p14:creationId xmlns:p14="http://schemas.microsoft.com/office/powerpoint/2010/main" val="89291068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25195" y="6248400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Parity Circuit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389E095-D32C-E5FA-354B-22F689EC374D}"/>
                  </a:ext>
                </a:extLst>
              </p:cNvPr>
              <p:cNvSpPr txBox="1"/>
              <p:nvPr/>
            </p:nvSpPr>
            <p:spPr>
              <a:xfrm>
                <a:off x="5867400" y="3798059"/>
                <a:ext cx="2057400" cy="381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noProof="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389E095-D32C-E5FA-354B-22F689EC3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3798059"/>
                <a:ext cx="2057400" cy="3814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BAB8922-8318-71C3-3049-DD9A443F367E}"/>
                  </a:ext>
                </a:extLst>
              </p:cNvPr>
              <p:cNvSpPr txBox="1"/>
              <p:nvPr/>
            </p:nvSpPr>
            <p:spPr>
              <a:xfrm>
                <a:off x="833227" y="3779400"/>
                <a:ext cx="9271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noProof="0">
                          <a:latin typeface="Cambria Math" panose="02040503050406030204" pitchFamily="18" charset="0"/>
                        </a:rPr>
                        <m:t>|0&gt;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BAB8922-8318-71C3-3049-DD9A443F3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27" y="3779400"/>
                <a:ext cx="927164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9B433263-E258-2AC1-BE1D-D69C4A0C529F}"/>
              </a:ext>
            </a:extLst>
          </p:cNvPr>
          <p:cNvSpPr txBox="1"/>
          <p:nvPr/>
        </p:nvSpPr>
        <p:spPr>
          <a:xfrm>
            <a:off x="3767123" y="3788730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cxnSp>
        <p:nvCxnSpPr>
          <p:cNvPr id="30720" name="Straight Connector 30719">
            <a:extLst>
              <a:ext uri="{FF2B5EF4-FFF2-40B4-BE49-F238E27FC236}">
                <a16:creationId xmlns:a16="http://schemas.microsoft.com/office/drawing/2014/main" id="{25764EF2-6EF9-A076-1823-0702844BAE2B}"/>
              </a:ext>
            </a:extLst>
          </p:cNvPr>
          <p:cNvCxnSpPr>
            <a:cxnSpLocks/>
          </p:cNvCxnSpPr>
          <p:nvPr/>
        </p:nvCxnSpPr>
        <p:spPr bwMode="auto">
          <a:xfrm>
            <a:off x="5248247" y="3979455"/>
            <a:ext cx="847753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22" name="Straight Connector 30721">
            <a:extLst>
              <a:ext uri="{FF2B5EF4-FFF2-40B4-BE49-F238E27FC236}">
                <a16:creationId xmlns:a16="http://schemas.microsoft.com/office/drawing/2014/main" id="{4D023485-161E-81B1-6DF2-059ABF30860D}"/>
              </a:ext>
            </a:extLst>
          </p:cNvPr>
          <p:cNvCxnSpPr>
            <a:cxnSpLocks/>
            <a:endCxn id="30732" idx="0"/>
          </p:cNvCxnSpPr>
          <p:nvPr/>
        </p:nvCxnSpPr>
        <p:spPr bwMode="auto">
          <a:xfrm>
            <a:off x="2928923" y="2057400"/>
            <a:ext cx="0" cy="175074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23" name="Straight Connector 30722">
            <a:extLst>
              <a:ext uri="{FF2B5EF4-FFF2-40B4-BE49-F238E27FC236}">
                <a16:creationId xmlns:a16="http://schemas.microsoft.com/office/drawing/2014/main" id="{B6C4701B-C9C8-C9B5-0ED4-0F4682ED5940}"/>
              </a:ext>
            </a:extLst>
          </p:cNvPr>
          <p:cNvCxnSpPr>
            <a:cxnSpLocks/>
          </p:cNvCxnSpPr>
          <p:nvPr/>
        </p:nvCxnSpPr>
        <p:spPr bwMode="auto">
          <a:xfrm>
            <a:off x="3995723" y="2527756"/>
            <a:ext cx="0" cy="128224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726" name="Rectangle 30725">
            <a:extLst>
              <a:ext uri="{FF2B5EF4-FFF2-40B4-BE49-F238E27FC236}">
                <a16:creationId xmlns:a16="http://schemas.microsoft.com/office/drawing/2014/main" id="{F5D07E70-6DC4-13AB-CBF9-0F6D9138B1B0}"/>
              </a:ext>
            </a:extLst>
          </p:cNvPr>
          <p:cNvSpPr/>
          <p:nvPr/>
        </p:nvSpPr>
        <p:spPr bwMode="auto">
          <a:xfrm>
            <a:off x="3767123" y="3803969"/>
            <a:ext cx="457200" cy="457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30729" name="Rectangle 30728">
            <a:extLst>
              <a:ext uri="{FF2B5EF4-FFF2-40B4-BE49-F238E27FC236}">
                <a16:creationId xmlns:a16="http://schemas.microsoft.com/office/drawing/2014/main" id="{D63FEB81-32BD-828F-715E-5E2CC8355C1E}"/>
              </a:ext>
            </a:extLst>
          </p:cNvPr>
          <p:cNvSpPr/>
          <p:nvPr/>
        </p:nvSpPr>
        <p:spPr bwMode="auto">
          <a:xfrm>
            <a:off x="4800600" y="3810000"/>
            <a:ext cx="457200" cy="457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30730" name="Rectangle 30729">
            <a:extLst>
              <a:ext uri="{FF2B5EF4-FFF2-40B4-BE49-F238E27FC236}">
                <a16:creationId xmlns:a16="http://schemas.microsoft.com/office/drawing/2014/main" id="{870B2372-9555-6408-A85D-0A2AAC77A724}"/>
              </a:ext>
            </a:extLst>
          </p:cNvPr>
          <p:cNvSpPr/>
          <p:nvPr/>
        </p:nvSpPr>
        <p:spPr bwMode="auto">
          <a:xfrm>
            <a:off x="2706261" y="3803969"/>
            <a:ext cx="457200" cy="457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30731" name="TextBox 30730">
            <a:extLst>
              <a:ext uri="{FF2B5EF4-FFF2-40B4-BE49-F238E27FC236}">
                <a16:creationId xmlns:a16="http://schemas.microsoft.com/office/drawing/2014/main" id="{1B29E83D-AC89-662D-2180-62539E499A8D}"/>
              </a:ext>
            </a:extLst>
          </p:cNvPr>
          <p:cNvSpPr txBox="1"/>
          <p:nvPr/>
        </p:nvSpPr>
        <p:spPr>
          <a:xfrm>
            <a:off x="4800600" y="3803969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30732" name="TextBox 30731">
            <a:extLst>
              <a:ext uri="{FF2B5EF4-FFF2-40B4-BE49-F238E27FC236}">
                <a16:creationId xmlns:a16="http://schemas.microsoft.com/office/drawing/2014/main" id="{ADA48E0F-BBD3-2CBD-348F-9F05B3B6BAF6}"/>
              </a:ext>
            </a:extLst>
          </p:cNvPr>
          <p:cNvSpPr txBox="1"/>
          <p:nvPr/>
        </p:nvSpPr>
        <p:spPr>
          <a:xfrm>
            <a:off x="2700323" y="3808145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cxnSp>
        <p:nvCxnSpPr>
          <p:cNvPr id="30764" name="Straight Connector 30763">
            <a:extLst>
              <a:ext uri="{FF2B5EF4-FFF2-40B4-BE49-F238E27FC236}">
                <a16:creationId xmlns:a16="http://schemas.microsoft.com/office/drawing/2014/main" id="{8742F238-77B7-CF2C-9E82-FA435328E708}"/>
              </a:ext>
            </a:extLst>
          </p:cNvPr>
          <p:cNvCxnSpPr>
            <a:cxnSpLocks/>
          </p:cNvCxnSpPr>
          <p:nvPr/>
        </p:nvCxnSpPr>
        <p:spPr bwMode="auto">
          <a:xfrm>
            <a:off x="1623970" y="3048000"/>
            <a:ext cx="442895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65" name="Straight Connector 30764">
            <a:extLst>
              <a:ext uri="{FF2B5EF4-FFF2-40B4-BE49-F238E27FC236}">
                <a16:creationId xmlns:a16="http://schemas.microsoft.com/office/drawing/2014/main" id="{D1A9D659-1F28-DD12-A963-A5C968F770E8}"/>
              </a:ext>
            </a:extLst>
          </p:cNvPr>
          <p:cNvCxnSpPr>
            <a:cxnSpLocks/>
          </p:cNvCxnSpPr>
          <p:nvPr/>
        </p:nvCxnSpPr>
        <p:spPr bwMode="auto">
          <a:xfrm>
            <a:off x="1633523" y="4003057"/>
            <a:ext cx="10668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68" name="Straight Connector 30767">
            <a:extLst>
              <a:ext uri="{FF2B5EF4-FFF2-40B4-BE49-F238E27FC236}">
                <a16:creationId xmlns:a16="http://schemas.microsoft.com/office/drawing/2014/main" id="{89CE4BCE-C1E0-6D33-189F-D3898FCDA3D7}"/>
              </a:ext>
            </a:extLst>
          </p:cNvPr>
          <p:cNvCxnSpPr>
            <a:cxnSpLocks/>
          </p:cNvCxnSpPr>
          <p:nvPr/>
        </p:nvCxnSpPr>
        <p:spPr bwMode="auto">
          <a:xfrm>
            <a:off x="1633523" y="2514600"/>
            <a:ext cx="442895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69" name="Straight Connector 30768">
            <a:extLst>
              <a:ext uri="{FF2B5EF4-FFF2-40B4-BE49-F238E27FC236}">
                <a16:creationId xmlns:a16="http://schemas.microsoft.com/office/drawing/2014/main" id="{60866519-E7FE-2F3B-8ADE-7C397565A7C7}"/>
              </a:ext>
            </a:extLst>
          </p:cNvPr>
          <p:cNvCxnSpPr>
            <a:cxnSpLocks/>
          </p:cNvCxnSpPr>
          <p:nvPr/>
        </p:nvCxnSpPr>
        <p:spPr bwMode="auto">
          <a:xfrm>
            <a:off x="1633523" y="2057400"/>
            <a:ext cx="442895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770" name="TextBox 30769">
                <a:extLst>
                  <a:ext uri="{FF2B5EF4-FFF2-40B4-BE49-F238E27FC236}">
                    <a16:creationId xmlns:a16="http://schemas.microsoft.com/office/drawing/2014/main" id="{2EF3E455-E5FA-C592-6991-7D7E713E8960}"/>
                  </a:ext>
                </a:extLst>
              </p:cNvPr>
              <p:cNvSpPr txBox="1"/>
              <p:nvPr/>
            </p:nvSpPr>
            <p:spPr>
              <a:xfrm>
                <a:off x="833227" y="2876490"/>
                <a:ext cx="927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900" noProof="0" dirty="0"/>
              </a:p>
            </p:txBody>
          </p:sp>
        </mc:Choice>
        <mc:Fallback xmlns="">
          <p:sp>
            <p:nvSpPr>
              <p:cNvPr id="30770" name="TextBox 30769">
                <a:extLst>
                  <a:ext uri="{FF2B5EF4-FFF2-40B4-BE49-F238E27FC236}">
                    <a16:creationId xmlns:a16="http://schemas.microsoft.com/office/drawing/2014/main" id="{2EF3E455-E5FA-C592-6991-7D7E713E8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27" y="2876490"/>
                <a:ext cx="927164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71" name="TextBox 30770">
                <a:extLst>
                  <a:ext uri="{FF2B5EF4-FFF2-40B4-BE49-F238E27FC236}">
                    <a16:creationId xmlns:a16="http://schemas.microsoft.com/office/drawing/2014/main" id="{3BCB45BC-484A-A890-BE4D-4589FBD3DAB7}"/>
                  </a:ext>
                </a:extLst>
              </p:cNvPr>
              <p:cNvSpPr txBox="1"/>
              <p:nvPr/>
            </p:nvSpPr>
            <p:spPr>
              <a:xfrm>
                <a:off x="858759" y="2343090"/>
                <a:ext cx="927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900" noProof="0" dirty="0"/>
              </a:p>
            </p:txBody>
          </p:sp>
        </mc:Choice>
        <mc:Fallback xmlns="">
          <p:sp>
            <p:nvSpPr>
              <p:cNvPr id="30771" name="TextBox 30770">
                <a:extLst>
                  <a:ext uri="{FF2B5EF4-FFF2-40B4-BE49-F238E27FC236}">
                    <a16:creationId xmlns:a16="http://schemas.microsoft.com/office/drawing/2014/main" id="{3BCB45BC-484A-A890-BE4D-4589FBD3D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59" y="2343090"/>
                <a:ext cx="927164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72" name="TextBox 30771">
                <a:extLst>
                  <a:ext uri="{FF2B5EF4-FFF2-40B4-BE49-F238E27FC236}">
                    <a16:creationId xmlns:a16="http://schemas.microsoft.com/office/drawing/2014/main" id="{9C77F9BA-36ED-77CD-35C6-E558AC89B71C}"/>
                  </a:ext>
                </a:extLst>
              </p:cNvPr>
              <p:cNvSpPr txBox="1"/>
              <p:nvPr/>
            </p:nvSpPr>
            <p:spPr>
              <a:xfrm>
                <a:off x="871523" y="1828800"/>
                <a:ext cx="927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900" noProof="0" dirty="0"/>
              </a:p>
            </p:txBody>
          </p:sp>
        </mc:Choice>
        <mc:Fallback xmlns="">
          <p:sp>
            <p:nvSpPr>
              <p:cNvPr id="30772" name="TextBox 30771">
                <a:extLst>
                  <a:ext uri="{FF2B5EF4-FFF2-40B4-BE49-F238E27FC236}">
                    <a16:creationId xmlns:a16="http://schemas.microsoft.com/office/drawing/2014/main" id="{9C77F9BA-36ED-77CD-35C6-E558AC89B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23" y="1828800"/>
                <a:ext cx="927164" cy="369332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773" name="Straight Connector 30772">
            <a:extLst>
              <a:ext uri="{FF2B5EF4-FFF2-40B4-BE49-F238E27FC236}">
                <a16:creationId xmlns:a16="http://schemas.microsoft.com/office/drawing/2014/main" id="{0A2B08D8-6A25-4170-FB10-DEB2EF9E73AA}"/>
              </a:ext>
            </a:extLst>
          </p:cNvPr>
          <p:cNvCxnSpPr>
            <a:cxnSpLocks/>
          </p:cNvCxnSpPr>
          <p:nvPr/>
        </p:nvCxnSpPr>
        <p:spPr bwMode="auto">
          <a:xfrm flipH="1">
            <a:off x="5020492" y="3048000"/>
            <a:ext cx="8708" cy="73858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78" name="Straight Connector 30777">
            <a:extLst>
              <a:ext uri="{FF2B5EF4-FFF2-40B4-BE49-F238E27FC236}">
                <a16:creationId xmlns:a16="http://schemas.microsoft.com/office/drawing/2014/main" id="{CE69D93D-B5AD-0C77-C7A0-091BD8AD5718}"/>
              </a:ext>
            </a:extLst>
          </p:cNvPr>
          <p:cNvCxnSpPr>
            <a:cxnSpLocks/>
          </p:cNvCxnSpPr>
          <p:nvPr/>
        </p:nvCxnSpPr>
        <p:spPr bwMode="auto">
          <a:xfrm>
            <a:off x="4224323" y="4005036"/>
            <a:ext cx="576277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81" name="Straight Connector 30780">
            <a:extLst>
              <a:ext uri="{FF2B5EF4-FFF2-40B4-BE49-F238E27FC236}">
                <a16:creationId xmlns:a16="http://schemas.microsoft.com/office/drawing/2014/main" id="{43361A47-FF5E-9F12-72DC-8FEA3ABE3518}"/>
              </a:ext>
            </a:extLst>
          </p:cNvPr>
          <p:cNvCxnSpPr>
            <a:cxnSpLocks/>
          </p:cNvCxnSpPr>
          <p:nvPr/>
        </p:nvCxnSpPr>
        <p:spPr bwMode="auto">
          <a:xfrm>
            <a:off x="3137781" y="4003057"/>
            <a:ext cx="629342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10614930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33043" y="6353069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21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Superdense coding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69366" y="1264691"/>
                <a:ext cx="8717803" cy="3164333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Alice and Bob 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Alice has first bit, Bob second bit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Alice performs one of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producing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(to send 00),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(to send 01),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send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10)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(to send 11).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Bob measures joint state qubit measurement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/>
                  <a:t>Can be used to teleport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/>
                  <a:t>: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&gt;+ |1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|11&gt;)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𝑍𝑋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1&gt;  −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 |1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9366" y="1264691"/>
                <a:ext cx="8717803" cy="3164333"/>
              </a:xfrm>
              <a:blipFill>
                <a:blip r:embed="rId3"/>
                <a:stretch>
                  <a:fillRect l="-582" t="-1600" b="-2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1B40B6C2-4156-D1CE-5234-311971040428}"/>
              </a:ext>
            </a:extLst>
          </p:cNvPr>
          <p:cNvSpPr txBox="1"/>
          <p:nvPr/>
        </p:nvSpPr>
        <p:spPr>
          <a:xfrm>
            <a:off x="4628268" y="4483267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BDCB7F-9C73-89A4-749F-7DF34A3084F0}"/>
              </a:ext>
            </a:extLst>
          </p:cNvPr>
          <p:cNvGrpSpPr/>
          <p:nvPr/>
        </p:nvGrpSpPr>
        <p:grpSpPr>
          <a:xfrm>
            <a:off x="859244" y="4589704"/>
            <a:ext cx="6926299" cy="1911240"/>
            <a:chOff x="1194026" y="4648537"/>
            <a:chExt cx="6926299" cy="1911240"/>
          </a:xfrm>
        </p:grpSpPr>
        <p:sp>
          <p:nvSpPr>
            <p:cNvPr id="2" name="Triangle 1">
              <a:extLst>
                <a:ext uri="{FF2B5EF4-FFF2-40B4-BE49-F238E27FC236}">
                  <a16:creationId xmlns:a16="http://schemas.microsoft.com/office/drawing/2014/main" id="{162CF867-1B14-A692-361D-83DB4A568CAD}"/>
                </a:ext>
              </a:extLst>
            </p:cNvPr>
            <p:cNvSpPr/>
            <p:nvPr/>
          </p:nvSpPr>
          <p:spPr bwMode="auto">
            <a:xfrm rot="16200000">
              <a:off x="3564516" y="4965661"/>
              <a:ext cx="1060704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6375E63-6BE5-4023-9879-787A763859F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81200" y="4864267"/>
              <a:ext cx="218986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72BB11-2293-85D9-7B12-4AC28DE6F7F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81200" y="6306423"/>
              <a:ext cx="286058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2BB78BF-2B43-7D7D-5B66-723F383FCC8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81200" y="5550067"/>
              <a:ext cx="218986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513C23-24CE-B1C8-D74B-E58708860509}"/>
                </a:ext>
              </a:extLst>
            </p:cNvPr>
            <p:cNvCxnSpPr>
              <a:cxnSpLocks/>
              <a:endCxn id="5" idx="1"/>
            </p:cNvCxnSpPr>
            <p:nvPr/>
          </p:nvCxnSpPr>
          <p:spPr bwMode="auto">
            <a:xfrm>
              <a:off x="5305693" y="6329000"/>
              <a:ext cx="92277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AD7981A-F7E6-977F-AC2F-195E603169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685668" y="6312067"/>
              <a:ext cx="7620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E2A13DB-989D-AF23-5D84-0644E60A38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9424" y="5397667"/>
              <a:ext cx="74604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03C46AD-89FB-431C-E18A-567ECC7F50F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9424" y="4940467"/>
              <a:ext cx="211764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0EC2FA5-C468-3241-D10F-C76A4BF673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57068" y="4940467"/>
              <a:ext cx="1" cy="114300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7B97A2C-9652-FC47-AC3B-0E36CCC93C2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85468" y="5397667"/>
              <a:ext cx="1" cy="68580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7354374-0510-87DC-50C9-98B1A32A8D78}"/>
                </a:ext>
              </a:extLst>
            </p:cNvPr>
            <p:cNvSpPr txBox="1"/>
            <p:nvPr/>
          </p:nvSpPr>
          <p:spPr>
            <a:xfrm>
              <a:off x="4848493" y="6159667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17BC208-989F-B334-5915-EA897B424F80}"/>
                </a:ext>
              </a:extLst>
            </p:cNvPr>
            <p:cNvSpPr txBox="1"/>
            <p:nvPr/>
          </p:nvSpPr>
          <p:spPr>
            <a:xfrm>
              <a:off x="6228468" y="6083467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Z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2C31CFF-6E23-334F-1FA9-40BB09506043}"/>
                    </a:ext>
                  </a:extLst>
                </p:cNvPr>
                <p:cNvSpPr txBox="1"/>
                <p:nvPr/>
              </p:nvSpPr>
              <p:spPr>
                <a:xfrm>
                  <a:off x="1232343" y="4648537"/>
                  <a:ext cx="67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2C31CFF-6E23-334F-1FA9-40BB095060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2343" y="4648537"/>
                  <a:ext cx="67265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1111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CDAD08-6C5B-37FA-06EB-509B0378088F}"/>
                    </a:ext>
                  </a:extLst>
                </p:cNvPr>
                <p:cNvSpPr txBox="1"/>
                <p:nvPr/>
              </p:nvSpPr>
              <p:spPr>
                <a:xfrm>
                  <a:off x="1194026" y="5731068"/>
                  <a:ext cx="9571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CDAD08-6C5B-37FA-06EB-509B037808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4026" y="5731068"/>
                  <a:ext cx="95717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299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09BC018-CE98-20E5-FF9D-46BB037EE28B}"/>
                    </a:ext>
                  </a:extLst>
                </p:cNvPr>
                <p:cNvSpPr txBox="1"/>
                <p:nvPr/>
              </p:nvSpPr>
              <p:spPr>
                <a:xfrm>
                  <a:off x="7447668" y="6178134"/>
                  <a:ext cx="67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09BC018-CE98-20E5-FF9D-46BB037EE2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7668" y="6178134"/>
                  <a:ext cx="67265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3208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EDE3E07-2BBB-6DBE-5F21-B0CA0EA1030F}"/>
                </a:ext>
              </a:extLst>
            </p:cNvPr>
            <p:cNvSpPr txBox="1"/>
            <p:nvPr/>
          </p:nvSpPr>
          <p:spPr>
            <a:xfrm>
              <a:off x="4644223" y="499755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574A730-DBB2-B467-8929-BDA883C62572}"/>
                </a:ext>
              </a:extLst>
            </p:cNvPr>
            <p:cNvSpPr txBox="1"/>
            <p:nvPr/>
          </p:nvSpPr>
          <p:spPr>
            <a:xfrm>
              <a:off x="3806029" y="5054767"/>
              <a:ext cx="685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Bell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5F78157-5D12-41FF-BD9A-8C8D190428B3}"/>
                </a:ext>
              </a:extLst>
            </p:cNvPr>
            <p:cNvSpPr/>
            <p:nvPr/>
          </p:nvSpPr>
          <p:spPr bwMode="auto">
            <a:xfrm>
              <a:off x="4841780" y="6083467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0AA1E95-7552-DC46-22F7-3579462D8129}"/>
                </a:ext>
              </a:extLst>
            </p:cNvPr>
            <p:cNvSpPr/>
            <p:nvPr/>
          </p:nvSpPr>
          <p:spPr bwMode="auto">
            <a:xfrm>
              <a:off x="6228468" y="61004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84598028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Deutch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676400"/>
                <a:ext cx="7924800" cy="18288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Problem: Determine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one measurement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⊕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If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=1 , 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 = </m:t>
                        </m:r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1&gt;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|0&gt;−|1&gt;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If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=0 , 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 = </m:t>
                        </m:r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0&gt;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|0&gt;−|1&gt;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676400"/>
                <a:ext cx="7924800" cy="1828800"/>
              </a:xfrm>
              <a:blipFill>
                <a:blip r:embed="rId3"/>
                <a:stretch>
                  <a:fillRect l="-960" t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2D5CDDEC-2B54-7924-D47E-FBF354A0667F}"/>
              </a:ext>
            </a:extLst>
          </p:cNvPr>
          <p:cNvGrpSpPr/>
          <p:nvPr/>
        </p:nvGrpSpPr>
        <p:grpSpPr>
          <a:xfrm>
            <a:off x="542441" y="3842825"/>
            <a:ext cx="7754318" cy="1828800"/>
            <a:chOff x="165912" y="3276600"/>
            <a:chExt cx="7754318" cy="18288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4980425-4210-798F-22D3-FDAC9B7E59C7}"/>
                </a:ext>
              </a:extLst>
            </p:cNvPr>
            <p:cNvSpPr/>
            <p:nvPr/>
          </p:nvSpPr>
          <p:spPr bwMode="auto">
            <a:xfrm>
              <a:off x="3266337" y="3810000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9A8C0C-2F9D-C267-C0A7-C2944403A2D4}"/>
                </a:ext>
              </a:extLst>
            </p:cNvPr>
            <p:cNvSpPr txBox="1"/>
            <p:nvPr/>
          </p:nvSpPr>
          <p:spPr>
            <a:xfrm>
              <a:off x="3200400" y="38100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6F2D6FCD-9683-26CD-497D-321B91CD051F}"/>
                </a:ext>
              </a:extLst>
            </p:cNvPr>
            <p:cNvSpPr/>
            <p:nvPr/>
          </p:nvSpPr>
          <p:spPr bwMode="auto">
            <a:xfrm rot="16200000">
              <a:off x="7394448" y="3705653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B6BE84A-8E6F-47DD-AEF6-33FE089E3E4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20974" y="3962400"/>
              <a:ext cx="155562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D94642-4D66-0687-448C-58C3D139C36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20974" y="4649037"/>
              <a:ext cx="291924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496474B-C281-188B-8710-E4839A47511A}"/>
                </a:ext>
              </a:extLst>
            </p:cNvPr>
            <p:cNvSpPr/>
            <p:nvPr/>
          </p:nvSpPr>
          <p:spPr bwMode="auto">
            <a:xfrm>
              <a:off x="4660761" y="3276600"/>
              <a:ext cx="365760" cy="18288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00B089-335A-3589-D5BF-D32601D2EC15}"/>
                </a:ext>
              </a:extLst>
            </p:cNvPr>
            <p:cNvSpPr txBox="1"/>
            <p:nvPr/>
          </p:nvSpPr>
          <p:spPr>
            <a:xfrm>
              <a:off x="4495800" y="3959124"/>
              <a:ext cx="685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  <a:r>
                <a:rPr lang="en-US" sz="2000" baseline="-25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3C24E0B-D950-47EF-06C0-8C63CA017A0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29201" y="4648200"/>
              <a:ext cx="2891029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F34F0B5-B107-B2DC-164B-D7395A54472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29200" y="3962400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065F3CA-8BC8-4B7A-B642-6CDD83B791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77000" y="3962400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7040A4-6E2C-CCA7-16BF-D7C83BD0546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70160" y="3962400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F67E032-C3B8-D128-51F7-7FFE9F89F00A}"/>
                    </a:ext>
                  </a:extLst>
                </p:cNvPr>
                <p:cNvSpPr txBox="1"/>
                <p:nvPr/>
              </p:nvSpPr>
              <p:spPr>
                <a:xfrm>
                  <a:off x="806574" y="3720643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F67E032-C3B8-D128-51F7-7FFE9F89F0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74" y="3720643"/>
                  <a:ext cx="685800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909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004855D-D928-ADE5-D054-3A4673FB670F}"/>
                    </a:ext>
                  </a:extLst>
                </p:cNvPr>
                <p:cNvSpPr txBox="1"/>
                <p:nvPr/>
              </p:nvSpPr>
              <p:spPr>
                <a:xfrm>
                  <a:off x="165912" y="4435217"/>
                  <a:ext cx="1828800" cy="6701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004855D-D928-ADE5-D054-3A4673FB67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912" y="4435217"/>
                  <a:ext cx="1828800" cy="670183"/>
                </a:xfrm>
                <a:prstGeom prst="rect">
                  <a:avLst/>
                </a:prstGeom>
                <a:blipFill>
                  <a:blip r:embed="rId5"/>
                  <a:stretch>
                    <a:fillRect b="-18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0D5423-001D-B414-1C20-9FA0BF94ACB1}"/>
                </a:ext>
              </a:extLst>
            </p:cNvPr>
            <p:cNvSpPr/>
            <p:nvPr/>
          </p:nvSpPr>
          <p:spPr bwMode="auto">
            <a:xfrm>
              <a:off x="6085737" y="3790890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9F0703-051B-6B1A-4E80-DC222026FE45}"/>
                </a:ext>
              </a:extLst>
            </p:cNvPr>
            <p:cNvSpPr txBox="1"/>
            <p:nvPr/>
          </p:nvSpPr>
          <p:spPr>
            <a:xfrm>
              <a:off x="6019800" y="3790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5439518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Deutch-</a:t>
            </a:r>
            <a:r>
              <a:rPr lang="en-US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Josza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5599" y="1115273"/>
                <a:ext cx="7924800" cy="1057947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Problem: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which is either constant or balanced.</a:t>
                </a: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Which is it?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1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|</m:t>
                    </m:r>
                    <m:r>
                      <a:rPr lang="en-US" sz="1800" b="1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⊕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1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1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an n-bit quantity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5599" y="1115273"/>
                <a:ext cx="7924800" cy="1057947"/>
              </a:xfrm>
              <a:blipFill>
                <a:blip r:embed="rId3"/>
                <a:stretch>
                  <a:fillRect l="-962" t="-5952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B827988-F389-F446-AC2C-AAF181620340}"/>
                  </a:ext>
                </a:extLst>
              </p:cNvPr>
              <p:cNvSpPr txBox="1"/>
              <p:nvPr/>
            </p:nvSpPr>
            <p:spPr>
              <a:xfrm>
                <a:off x="6051530" y="5273416"/>
                <a:ext cx="3695700" cy="670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|0&gt;−|1&gt;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B827988-F389-F446-AC2C-AAF181620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530" y="5273416"/>
                <a:ext cx="3695700" cy="6701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F3F58B4C-0019-A2C1-304F-14CCC72395BA}"/>
              </a:ext>
            </a:extLst>
          </p:cNvPr>
          <p:cNvGrpSpPr/>
          <p:nvPr/>
        </p:nvGrpSpPr>
        <p:grpSpPr>
          <a:xfrm>
            <a:off x="221061" y="2308186"/>
            <a:ext cx="7423309" cy="4201471"/>
            <a:chOff x="-228600" y="2133600"/>
            <a:chExt cx="7423309" cy="4201471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D782B504-2A09-2540-5B44-1ED2B29A7534}"/>
                </a:ext>
              </a:extLst>
            </p:cNvPr>
            <p:cNvSpPr/>
            <p:nvPr/>
          </p:nvSpPr>
          <p:spPr bwMode="auto">
            <a:xfrm rot="16200000">
              <a:off x="6632449" y="2271746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E287DA3-23E1-26F1-4DC9-6E119E4DEAA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9200" y="2528492"/>
              <a:ext cx="1447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85CC2C5-565E-B480-C8BA-FED1BA14B89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4629" y="5614636"/>
              <a:ext cx="2571323" cy="2416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45BBDA-7FF9-8E6D-5615-68F4EEDB6307}"/>
                </a:ext>
              </a:extLst>
            </p:cNvPr>
            <p:cNvSpPr/>
            <p:nvPr/>
          </p:nvSpPr>
          <p:spPr bwMode="auto">
            <a:xfrm>
              <a:off x="3822561" y="5347892"/>
              <a:ext cx="685800" cy="6858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BBD27A-79B9-348A-18AF-08C38028BB68}"/>
                </a:ext>
              </a:extLst>
            </p:cNvPr>
            <p:cNvSpPr txBox="1"/>
            <p:nvPr/>
          </p:nvSpPr>
          <p:spPr>
            <a:xfrm>
              <a:off x="3765709" y="5486400"/>
              <a:ext cx="685800" cy="685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  <a:r>
                <a:rPr lang="en-US" sz="2000" baseline="-25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E1196C8-525E-D487-F830-D0BFB94C2BF6}"/>
                </a:ext>
              </a:extLst>
            </p:cNvPr>
            <p:cNvCxnSpPr>
              <a:cxnSpLocks/>
              <a:stCxn id="32" idx="7"/>
            </p:cNvCxnSpPr>
            <p:nvPr/>
          </p:nvCxnSpPr>
          <p:spPr bwMode="auto">
            <a:xfrm>
              <a:off x="4383613" y="2523759"/>
              <a:ext cx="950387" cy="473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426A87-2E43-5522-DF9F-EC4D28F66F0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15000" y="2528492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B5630F6-E92B-8245-4601-002DABE9975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038857" y="4343400"/>
              <a:ext cx="699514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2AD2A7C-76CD-95C6-527F-D34180129992}"/>
                    </a:ext>
                  </a:extLst>
                </p:cNvPr>
                <p:cNvSpPr txBox="1"/>
                <p:nvPr/>
              </p:nvSpPr>
              <p:spPr>
                <a:xfrm>
                  <a:off x="690371" y="2361041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2AD2A7C-76CD-95C6-527F-D341801299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371" y="2361041"/>
                  <a:ext cx="68580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7143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805842-78EB-B47B-DEC8-4258CB370F21}"/>
                    </a:ext>
                  </a:extLst>
                </p:cNvPr>
                <p:cNvSpPr txBox="1"/>
                <p:nvPr/>
              </p:nvSpPr>
              <p:spPr>
                <a:xfrm>
                  <a:off x="-228600" y="5273417"/>
                  <a:ext cx="1828800" cy="6701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805842-78EB-B47B-DEC8-4258CB370F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28600" y="5273417"/>
                  <a:ext cx="1828800" cy="67018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7EC8994-262C-15CD-A4F3-8E017FFB978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4629" y="3214292"/>
              <a:ext cx="1447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3ACC910-F789-5DCB-3761-0D8C223E3FDE}"/>
                    </a:ext>
                  </a:extLst>
                </p:cNvPr>
                <p:cNvSpPr txBox="1"/>
                <p:nvPr/>
              </p:nvSpPr>
              <p:spPr>
                <a:xfrm>
                  <a:off x="685800" y="3046841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3ACC910-F789-5DCB-3761-0D8C223E3F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0" y="3046841"/>
                  <a:ext cx="685800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7273" b="-137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0F40D7-85B2-A6EF-CA12-11BB2E3B6B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9200" y="4358451"/>
              <a:ext cx="1447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95CF0E6-6F66-D4EA-C8AE-3307050FCB98}"/>
                    </a:ext>
                  </a:extLst>
                </p:cNvPr>
                <p:cNvSpPr txBox="1"/>
                <p:nvPr/>
              </p:nvSpPr>
              <p:spPr>
                <a:xfrm>
                  <a:off x="690371" y="4191000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95CF0E6-6F66-D4EA-C8AE-3307050FCB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371" y="4191000"/>
                  <a:ext cx="685800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7143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AEBC571-9AE4-62F8-F829-00C67614CE5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22611" y="3228945"/>
              <a:ext cx="65336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03E69D-BF86-1BEB-940E-48F7452F55C9}"/>
                </a:ext>
              </a:extLst>
            </p:cNvPr>
            <p:cNvCxnSpPr>
              <a:cxnSpLocks/>
              <a:endCxn id="32" idx="1"/>
            </p:cNvCxnSpPr>
            <p:nvPr/>
          </p:nvCxnSpPr>
          <p:spPr bwMode="auto">
            <a:xfrm>
              <a:off x="3038857" y="2514600"/>
              <a:ext cx="747095" cy="915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E7A0BCC-602F-4B7D-5BA9-BBA7EBB83734}"/>
                </a:ext>
              </a:extLst>
            </p:cNvPr>
            <p:cNvSpPr txBox="1"/>
            <p:nvPr/>
          </p:nvSpPr>
          <p:spPr>
            <a:xfrm>
              <a:off x="2710927" y="3514127"/>
              <a:ext cx="3994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noProof="0" dirty="0"/>
                <a:t>…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3C4FAF8-0002-97D9-9768-A5CC39A159CD}"/>
                </a:ext>
              </a:extLst>
            </p:cNvPr>
            <p:cNvSpPr/>
            <p:nvPr/>
          </p:nvSpPr>
          <p:spPr bwMode="auto">
            <a:xfrm>
              <a:off x="3662172" y="2133600"/>
              <a:ext cx="845221" cy="2664172"/>
            </a:xfrm>
            <a:prstGeom prst="ellipse">
              <a:avLst/>
            </a:prstGeom>
            <a:noFill/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FC59753A-6719-6897-D0EA-FAD238F2FB38}"/>
                </a:ext>
              </a:extLst>
            </p:cNvPr>
            <p:cNvSpPr/>
            <p:nvPr/>
          </p:nvSpPr>
          <p:spPr bwMode="auto">
            <a:xfrm rot="16200000">
              <a:off x="6683454" y="3033746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9EA3CB5-7076-53FE-F3F3-F3327E486EF4}"/>
                </a:ext>
              </a:extLst>
            </p:cNvPr>
            <p:cNvCxnSpPr>
              <a:cxnSpLocks/>
              <a:endCxn id="30723" idx="1"/>
            </p:cNvCxnSpPr>
            <p:nvPr/>
          </p:nvCxnSpPr>
          <p:spPr bwMode="auto">
            <a:xfrm>
              <a:off x="4495800" y="3290492"/>
              <a:ext cx="8382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BB425CF-DBE2-2387-6720-1CEDF7E4BDF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15000" y="3290492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6" name="Triangle 45">
              <a:extLst>
                <a:ext uri="{FF2B5EF4-FFF2-40B4-BE49-F238E27FC236}">
                  <a16:creationId xmlns:a16="http://schemas.microsoft.com/office/drawing/2014/main" id="{C0B15365-B9C7-BC5A-3AB1-A86759F2B241}"/>
                </a:ext>
              </a:extLst>
            </p:cNvPr>
            <p:cNvSpPr/>
            <p:nvPr/>
          </p:nvSpPr>
          <p:spPr bwMode="auto">
            <a:xfrm rot="16200000">
              <a:off x="6632449" y="4100546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6200688-D8FC-F3F3-3ECF-E777574FA91B}"/>
                </a:ext>
              </a:extLst>
            </p:cNvPr>
            <p:cNvCxnSpPr>
              <a:cxnSpLocks/>
              <a:endCxn id="30727" idx="1"/>
            </p:cNvCxnSpPr>
            <p:nvPr/>
          </p:nvCxnSpPr>
          <p:spPr bwMode="auto">
            <a:xfrm>
              <a:off x="4419600" y="4357292"/>
              <a:ext cx="9144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107A778-4C99-B38B-2811-D2A837BEA64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15000" y="4357292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56311EE-B4CD-7C14-F868-CBFA95929188}"/>
                </a:ext>
              </a:extLst>
            </p:cNvPr>
            <p:cNvSpPr txBox="1"/>
            <p:nvPr/>
          </p:nvSpPr>
          <p:spPr>
            <a:xfrm>
              <a:off x="5467933" y="3519092"/>
              <a:ext cx="3994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noProof="0" dirty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32EDD34-EA62-B4AC-9CC9-8C4D6AE147E4}"/>
                    </a:ext>
                  </a:extLst>
                </p:cNvPr>
                <p:cNvSpPr txBox="1"/>
                <p:nvPr/>
              </p:nvSpPr>
              <p:spPr>
                <a:xfrm>
                  <a:off x="1219200" y="5943600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32EDD34-EA62-B4AC-9CC9-8C4D6AE147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9200" y="5943600"/>
                  <a:ext cx="838200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597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ADDA4E2-C1EF-026B-EA51-73EA8ECE3C0D}"/>
                    </a:ext>
                  </a:extLst>
                </p:cNvPr>
                <p:cNvSpPr txBox="1"/>
                <p:nvPr/>
              </p:nvSpPr>
              <p:spPr>
                <a:xfrm>
                  <a:off x="3130138" y="5965739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ADDA4E2-C1EF-026B-EA51-73EA8ECE3C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0138" y="5965739"/>
                  <a:ext cx="838200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4412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2F22E37-CB56-6F34-BB8F-20329F70268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95800" y="5624147"/>
              <a:ext cx="2590800" cy="1465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A21DDD6-922B-5BF8-6077-DEE16C233F4F}"/>
                    </a:ext>
                  </a:extLst>
                </p:cNvPr>
                <p:cNvSpPr txBox="1"/>
                <p:nvPr/>
              </p:nvSpPr>
              <p:spPr>
                <a:xfrm>
                  <a:off x="4800600" y="5955269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A21DDD6-922B-5BF8-6077-DEE16C233F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0600" y="5955269"/>
                  <a:ext cx="838200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4478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43B867A-18E8-C13F-897B-262142C07A46}"/>
                    </a:ext>
                  </a:extLst>
                </p:cNvPr>
                <p:cNvSpPr txBox="1"/>
                <p:nvPr/>
              </p:nvSpPr>
              <p:spPr>
                <a:xfrm>
                  <a:off x="6248400" y="5943601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43B867A-18E8-C13F-897B-262142C07A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0" y="5943601"/>
                  <a:ext cx="838200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597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3A833F9-447E-F8BB-47CC-B4E6BE736519}"/>
                </a:ext>
              </a:extLst>
            </p:cNvPr>
            <p:cNvSpPr/>
            <p:nvPr/>
          </p:nvSpPr>
          <p:spPr bwMode="auto">
            <a:xfrm>
              <a:off x="2673097" y="23476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A793A8E-E727-0C14-84F8-C6D6ED933FA0}"/>
                </a:ext>
              </a:extLst>
            </p:cNvPr>
            <p:cNvSpPr txBox="1"/>
            <p:nvPr/>
          </p:nvSpPr>
          <p:spPr>
            <a:xfrm>
              <a:off x="2667000" y="23430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9A684E1-3D06-B945-6F08-257E8CBD101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14800" y="4797772"/>
              <a:ext cx="0" cy="58985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567CCFB-011F-A35C-A90B-568953C7BD73}"/>
                </a:ext>
              </a:extLst>
            </p:cNvPr>
            <p:cNvSpPr/>
            <p:nvPr/>
          </p:nvSpPr>
          <p:spPr bwMode="auto">
            <a:xfrm>
              <a:off x="5340097" y="236674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328444F-66EB-8063-0547-B65CB8CF1CB1}"/>
                </a:ext>
              </a:extLst>
            </p:cNvPr>
            <p:cNvSpPr txBox="1"/>
            <p:nvPr/>
          </p:nvSpPr>
          <p:spPr>
            <a:xfrm>
              <a:off x="5334000" y="23622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793EC67-54FB-C1F4-29BB-4191E88F4232}"/>
                </a:ext>
              </a:extLst>
            </p:cNvPr>
            <p:cNvSpPr/>
            <p:nvPr/>
          </p:nvSpPr>
          <p:spPr bwMode="auto">
            <a:xfrm>
              <a:off x="2673097" y="30334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A8B33DE-C3DA-AD03-2270-FBEAD466CCA1}"/>
                </a:ext>
              </a:extLst>
            </p:cNvPr>
            <p:cNvSpPr txBox="1"/>
            <p:nvPr/>
          </p:nvSpPr>
          <p:spPr>
            <a:xfrm>
              <a:off x="2667000" y="3028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30720" name="Rectangle 30719">
              <a:extLst>
                <a:ext uri="{FF2B5EF4-FFF2-40B4-BE49-F238E27FC236}">
                  <a16:creationId xmlns:a16="http://schemas.microsoft.com/office/drawing/2014/main" id="{8352B717-BD54-D052-65AA-7E6DBF639E40}"/>
                </a:ext>
              </a:extLst>
            </p:cNvPr>
            <p:cNvSpPr/>
            <p:nvPr/>
          </p:nvSpPr>
          <p:spPr bwMode="auto">
            <a:xfrm>
              <a:off x="2673097" y="41764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1" name="TextBox 30720">
              <a:extLst>
                <a:ext uri="{FF2B5EF4-FFF2-40B4-BE49-F238E27FC236}">
                  <a16:creationId xmlns:a16="http://schemas.microsoft.com/office/drawing/2014/main" id="{1FE18B1A-0FAD-1141-1FF3-14C9313AB6CF}"/>
                </a:ext>
              </a:extLst>
            </p:cNvPr>
            <p:cNvSpPr txBox="1"/>
            <p:nvPr/>
          </p:nvSpPr>
          <p:spPr>
            <a:xfrm>
              <a:off x="2667000" y="4171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30722" name="Rectangle 30721">
              <a:extLst>
                <a:ext uri="{FF2B5EF4-FFF2-40B4-BE49-F238E27FC236}">
                  <a16:creationId xmlns:a16="http://schemas.microsoft.com/office/drawing/2014/main" id="{619516A3-9C11-AE6C-557A-230D867A6447}"/>
                </a:ext>
              </a:extLst>
            </p:cNvPr>
            <p:cNvSpPr/>
            <p:nvPr/>
          </p:nvSpPr>
          <p:spPr bwMode="auto">
            <a:xfrm>
              <a:off x="5340097" y="31096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3" name="TextBox 30722">
              <a:extLst>
                <a:ext uri="{FF2B5EF4-FFF2-40B4-BE49-F238E27FC236}">
                  <a16:creationId xmlns:a16="http://schemas.microsoft.com/office/drawing/2014/main" id="{6A86771C-8D40-B102-01AA-65E5848602B6}"/>
                </a:ext>
              </a:extLst>
            </p:cNvPr>
            <p:cNvSpPr txBox="1"/>
            <p:nvPr/>
          </p:nvSpPr>
          <p:spPr>
            <a:xfrm>
              <a:off x="5334000" y="31050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30726" name="Rectangle 30725">
              <a:extLst>
                <a:ext uri="{FF2B5EF4-FFF2-40B4-BE49-F238E27FC236}">
                  <a16:creationId xmlns:a16="http://schemas.microsoft.com/office/drawing/2014/main" id="{2224A3ED-B53A-30A5-3BE2-54A20ADADAB7}"/>
                </a:ext>
              </a:extLst>
            </p:cNvPr>
            <p:cNvSpPr/>
            <p:nvPr/>
          </p:nvSpPr>
          <p:spPr bwMode="auto">
            <a:xfrm>
              <a:off x="5340097" y="41764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7" name="TextBox 30726">
              <a:extLst>
                <a:ext uri="{FF2B5EF4-FFF2-40B4-BE49-F238E27FC236}">
                  <a16:creationId xmlns:a16="http://schemas.microsoft.com/office/drawing/2014/main" id="{47E59A2C-F960-88DC-E94A-4E2009D0AFD4}"/>
                </a:ext>
              </a:extLst>
            </p:cNvPr>
            <p:cNvSpPr txBox="1"/>
            <p:nvPr/>
          </p:nvSpPr>
          <p:spPr>
            <a:xfrm>
              <a:off x="5334000" y="4171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119248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24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DJ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684317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sSup>
                      <m:sSup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|0&gt;</m:t>
                        </m:r>
                      </m:e>
                      <m:sup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|0&gt;−|1&gt;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sz="2400" i="1" noProof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/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&gt;</m:t>
                        </m:r>
                        <m:f>
                          <m:f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nary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sz="2400" i="1" noProof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&gt;</m:t>
                        </m:r>
                        <m:f>
                          <m:f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nary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400" i="1" noProof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b>
                          <m:sup/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 noProof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𝒛</m:t>
                                </m:r>
                              </m:sup>
                            </m:sSup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  <m:f>
                          <m:f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nary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684317"/>
                <a:ext cx="7924800" cy="4800600"/>
              </a:xfrm>
              <a:blipFill>
                <a:blip r:embed="rId3"/>
                <a:stretch>
                  <a:fillRect l="-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171997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Simon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600200"/>
                <a:ext cx="8458200" cy="48768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∃ 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noProof="0" dirty="0"/>
                  <a:t>: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 err="1"/>
                  <a:t>iff</a:t>
                </a:r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800" noProof="0" dirty="0"/>
                  <a:t> or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endParaRPr lang="en-US" sz="1600" noProof="0" dirty="0"/>
              </a:p>
              <a:p>
                <a:pPr marL="285743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:|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noProof="0" dirty="0">
                  <a:ea typeface="Cambria Math" panose="02040503050406030204" pitchFamily="18" charset="0"/>
                </a:endParaRPr>
              </a:p>
              <a:p>
                <a:pPr marL="285743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&gt;)=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ea typeface="Cambria Math" panose="02040503050406030204" pitchFamily="18" charset="0"/>
                </a:endParaRPr>
              </a:p>
              <a:p>
                <a:pPr marL="285743" defTabSz="912791">
                  <a:lnSpc>
                    <a:spcPct val="90000"/>
                  </a:lnSpc>
                </a:pPr>
                <a:endParaRPr lang="en-US" sz="2000" noProof="0" dirty="0">
                  <a:ea typeface="Cambria Math" panose="02040503050406030204" pitchFamily="18" charset="0"/>
                </a:endParaRP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Prepare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&gt;|0&gt;</m:t>
                        </m:r>
                      </m:e>
                    </m:nary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1800" noProof="0" dirty="0"/>
                  <a:t> to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)&gt;</m:t>
                        </m:r>
                      </m:e>
                    </m:nary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Measure second bit</a:t>
                </a: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noProof="0" dirty="0"/>
                  <a:t> to first register</a:t>
                </a: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Measure first register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If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𝑑𝑖𝑛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800" noProof="0" dirty="0"/>
                  <a:t>1, go to 2</a:t>
                </a: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Output 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0200"/>
                <a:ext cx="8458200" cy="4876800"/>
              </a:xfrm>
              <a:blipFill>
                <a:blip r:embed="rId3"/>
                <a:stretch>
                  <a:fillRect l="-450" t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904003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26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Phase kick back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752600"/>
                <a:ext cx="7924800" cy="38100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𝐶𝑁𝑂𝑇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|0&gt; +|1&gt;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f>
                          <m:f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|0&gt;  − 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|0&gt;  − 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|0&gt;  − 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752600"/>
                <a:ext cx="7924800" cy="3810000"/>
              </a:xfrm>
              <a:blipFill>
                <a:blip r:embed="rId3"/>
                <a:stretch>
                  <a:fillRect l="-481" t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15731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Phase Estimation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676400"/>
                <a:ext cx="8686800" cy="4343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Phase estimation problem: Given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/>
                  <a:t>,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estimate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 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≤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+1</m:t>
                        </m:r>
                      </m:num>
                      <m:den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probability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num>
                      <m:den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…)</m:t>
                        </m:r>
                      </m:sup>
                    </m:sSup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=.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e>
                    </m:nary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general,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2000" b="1" i="1" noProof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&gt;))=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So,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 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1&gt;)⊗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 </m:t>
                        </m:r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1&gt;)⊗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 </m:t>
                        </m:r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𝜋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sSup>
                                    <m:sSupPr>
                                      <m:ctrlP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676400"/>
                <a:ext cx="8686800" cy="4343400"/>
              </a:xfrm>
              <a:blipFill>
                <a:blip r:embed="rId3"/>
                <a:stretch>
                  <a:fillRect l="-876" t="-10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8122237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Quantum Fourier Transform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16988" y="2209800"/>
                <a:ext cx="7924800" cy="26670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2000" b="1" i="1" noProof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&gt;))=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𝑄𝐹𝑇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𝑚</m:t>
                                </m:r>
                              </m:den>
                            </m:f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∙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𝑄𝐹𝑇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sub>
                        </m:sSub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𝑚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16988" y="2209800"/>
                <a:ext cx="7924800" cy="2667000"/>
              </a:xfrm>
              <a:blipFill>
                <a:blip r:embed="rId3"/>
                <a:stretch>
                  <a:fillRect l="-480" t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227657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29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37141"/>
            <a:ext cx="7772400" cy="685800"/>
          </a:xfrm>
        </p:spPr>
        <p:txBody>
          <a:bodyPr/>
          <a:lstStyle/>
          <a:p>
            <a:r>
              <a:rPr lang="en-US" sz="4000" noProof="0" dirty="0"/>
              <a:t>Quantum Fourier Circuit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238E09A-BC8C-D6B3-04D4-90098BF2E0EB}"/>
                  </a:ext>
                </a:extLst>
              </p:cNvPr>
              <p:cNvSpPr txBox="1"/>
              <p:nvPr/>
            </p:nvSpPr>
            <p:spPr>
              <a:xfrm>
                <a:off x="6172200" y="1989802"/>
                <a:ext cx="3605216" cy="600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0&gt;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…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1&gt; )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238E09A-BC8C-D6B3-04D4-90098BF2E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1989802"/>
                <a:ext cx="3605216" cy="600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27" name="TextBox 30726">
                <a:extLst>
                  <a:ext uri="{FF2B5EF4-FFF2-40B4-BE49-F238E27FC236}">
                    <a16:creationId xmlns:a16="http://schemas.microsoft.com/office/drawing/2014/main" id="{D9D60FC5-0D05-3877-5803-53FA63544A67}"/>
                  </a:ext>
                </a:extLst>
              </p:cNvPr>
              <p:cNvSpPr txBox="1"/>
              <p:nvPr/>
            </p:nvSpPr>
            <p:spPr>
              <a:xfrm>
                <a:off x="6248400" y="2938001"/>
                <a:ext cx="3605216" cy="600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0&gt;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0. 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…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1&gt; )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30727" name="TextBox 30726">
                <a:extLst>
                  <a:ext uri="{FF2B5EF4-FFF2-40B4-BE49-F238E27FC236}">
                    <a16:creationId xmlns:a16="http://schemas.microsoft.com/office/drawing/2014/main" id="{D9D60FC5-0D05-3877-5803-53FA63544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2938001"/>
                <a:ext cx="3605216" cy="600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54BF57E2-66AA-809D-25D6-2CF5D0DDB758}"/>
              </a:ext>
            </a:extLst>
          </p:cNvPr>
          <p:cNvGrpSpPr/>
          <p:nvPr/>
        </p:nvGrpSpPr>
        <p:grpSpPr>
          <a:xfrm>
            <a:off x="-93716" y="2110236"/>
            <a:ext cx="8932916" cy="3147564"/>
            <a:chOff x="-93716" y="2110236"/>
            <a:chExt cx="8932916" cy="3147564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D118E67-C5AC-DB08-1EF8-964B23DBE41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5800" y="2362200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7D61E3D-9D21-ECD6-60CF-72248F598FEC}"/>
                    </a:ext>
                  </a:extLst>
                </p:cNvPr>
                <p:cNvSpPr txBox="1"/>
                <p:nvPr/>
              </p:nvSpPr>
              <p:spPr>
                <a:xfrm>
                  <a:off x="25533" y="2165258"/>
                  <a:ext cx="81266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7D61E3D-9D21-ECD6-60CF-72248F598F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33" y="2165258"/>
                  <a:ext cx="812667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9091"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E925931-4AA3-66A1-B5D9-5DCBE58F111C}"/>
                </a:ext>
              </a:extLst>
            </p:cNvPr>
            <p:cNvSpPr/>
            <p:nvPr/>
          </p:nvSpPr>
          <p:spPr bwMode="auto">
            <a:xfrm>
              <a:off x="914400" y="2240279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C1D6184-2892-604A-7B11-9213FEEBEB7B}"/>
                </a:ext>
              </a:extLst>
            </p:cNvPr>
            <p:cNvSpPr txBox="1"/>
            <p:nvPr/>
          </p:nvSpPr>
          <p:spPr>
            <a:xfrm>
              <a:off x="876532" y="2173025"/>
              <a:ext cx="397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0DBF305-E656-461E-8CEC-551D877561ED}"/>
                </a:ext>
              </a:extLst>
            </p:cNvPr>
            <p:cNvSpPr/>
            <p:nvPr/>
          </p:nvSpPr>
          <p:spPr bwMode="auto">
            <a:xfrm>
              <a:off x="5775034" y="4815840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1A3881-BED9-069C-6BC0-B2970EA805DF}"/>
                </a:ext>
              </a:extLst>
            </p:cNvPr>
            <p:cNvSpPr txBox="1"/>
            <p:nvPr/>
          </p:nvSpPr>
          <p:spPr>
            <a:xfrm>
              <a:off x="5715000" y="48006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2D7B869-B6FD-A491-A12A-08BB33BB811B}"/>
                </a:ext>
              </a:extLst>
            </p:cNvPr>
            <p:cNvCxnSpPr>
              <a:cxnSpLocks/>
              <a:endCxn id="21" idx="1"/>
            </p:cNvCxnSpPr>
            <p:nvPr/>
          </p:nvCxnSpPr>
          <p:spPr bwMode="auto">
            <a:xfrm flipV="1">
              <a:off x="852484" y="4975860"/>
              <a:ext cx="4922550" cy="160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1FC4AA7-2963-211C-3557-AC5B6267C17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08568" y="4980578"/>
              <a:ext cx="36843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AED5301-E06F-1A84-605E-0AD0B8242396}"/>
                </a:ext>
              </a:extLst>
            </p:cNvPr>
            <p:cNvSpPr txBox="1"/>
            <p:nvPr/>
          </p:nvSpPr>
          <p:spPr>
            <a:xfrm>
              <a:off x="1371600" y="214526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8DDC972-7305-F6AE-B34B-0877A88CA2F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460868" y="3276600"/>
              <a:ext cx="86373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9F51B03-A563-2931-E20A-B1A2C768DC13}"/>
                </a:ext>
              </a:extLst>
            </p:cNvPr>
            <p:cNvSpPr txBox="1"/>
            <p:nvPr/>
          </p:nvSpPr>
          <p:spPr>
            <a:xfrm>
              <a:off x="2253731" y="2110236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09C4A09-64BB-BBEE-6908-4A551894E5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48000" y="2357691"/>
              <a:ext cx="321296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1116C93-1BFD-2440-918A-987FF4594D6B}"/>
                    </a:ext>
                  </a:extLst>
                </p:cNvPr>
                <p:cNvSpPr txBox="1"/>
                <p:nvPr/>
              </p:nvSpPr>
              <p:spPr>
                <a:xfrm>
                  <a:off x="-76200" y="4781490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1116C93-1BFD-2440-918A-987FF4594D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6200" y="4781490"/>
                  <a:ext cx="1117468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D5D84F3-23C9-5CC8-BC44-6B6F1481833F}"/>
                    </a:ext>
                  </a:extLst>
                </p:cNvPr>
                <p:cNvSpPr txBox="1"/>
                <p:nvPr/>
              </p:nvSpPr>
              <p:spPr>
                <a:xfrm>
                  <a:off x="6400800" y="4656802"/>
                  <a:ext cx="2438400" cy="600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sz="1600" i="1" noProof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noProof="0">
                                <a:latin typeface="Cambria Math" panose="02040503050406030204" pitchFamily="18" charset="0"/>
                              </a:rPr>
                              <m:t>0&gt;</m:t>
                            </m:r>
                            <m:sSup>
                              <m:sSupPr>
                                <m:ctrlP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noProof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d>
                                  <m:dPr>
                                    <m:ctrlPr>
                                      <a:rPr lang="en-US" sz="16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0. </m:t>
                                    </m:r>
                                    <m:sSub>
                                      <m:sSubPr>
                                        <m:ctrlPr>
                                          <a:rPr lang="en-US" sz="16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sz="1600" i="1" noProof="0">
                            <a:latin typeface="Cambria Math" panose="02040503050406030204" pitchFamily="18" charset="0"/>
                          </a:rPr>
                          <m:t>1&gt; )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D5D84F3-23C9-5CC8-BC44-6B6F148183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0800" y="4656802"/>
                  <a:ext cx="2438400" cy="600998"/>
                </a:xfrm>
                <a:prstGeom prst="rect">
                  <a:avLst/>
                </a:prstGeom>
                <a:blipFill>
                  <a:blip r:embed="rId7"/>
                  <a:stretch>
                    <a:fillRect r="-5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D227759-BFBA-492F-7AF3-E8B0D300DA91}"/>
                    </a:ext>
                  </a:extLst>
                </p:cNvPr>
                <p:cNvSpPr txBox="1"/>
                <p:nvPr/>
              </p:nvSpPr>
              <p:spPr>
                <a:xfrm>
                  <a:off x="-93716" y="3003458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D227759-BFBA-492F-7AF3-E8B0D300DA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93716" y="3003458"/>
                  <a:ext cx="1117468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736" name="TextBox 30735">
              <a:extLst>
                <a:ext uri="{FF2B5EF4-FFF2-40B4-BE49-F238E27FC236}">
                  <a16:creationId xmlns:a16="http://schemas.microsoft.com/office/drawing/2014/main" id="{1F90A883-3541-5FA9-CDBF-982D2FD4B724}"/>
                </a:ext>
              </a:extLst>
            </p:cNvPr>
            <p:cNvSpPr txBox="1"/>
            <p:nvPr/>
          </p:nvSpPr>
          <p:spPr>
            <a:xfrm>
              <a:off x="1905000" y="21336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739" name="TextBox 30738">
              <a:extLst>
                <a:ext uri="{FF2B5EF4-FFF2-40B4-BE49-F238E27FC236}">
                  <a16:creationId xmlns:a16="http://schemas.microsoft.com/office/drawing/2014/main" id="{1D290806-E421-6F06-BC48-4B26B773F1AC}"/>
                </a:ext>
              </a:extLst>
            </p:cNvPr>
            <p:cNvSpPr txBox="1"/>
            <p:nvPr/>
          </p:nvSpPr>
          <p:spPr>
            <a:xfrm>
              <a:off x="2667000" y="21336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n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0743" name="Straight Connector 30742">
              <a:extLst>
                <a:ext uri="{FF2B5EF4-FFF2-40B4-BE49-F238E27FC236}">
                  <a16:creationId xmlns:a16="http://schemas.microsoft.com/office/drawing/2014/main" id="{5532602D-DEA8-BB27-7B00-98A8DFFB1B83}"/>
                </a:ext>
              </a:extLst>
            </p:cNvPr>
            <p:cNvCxnSpPr>
              <a:cxnSpLocks/>
              <a:stCxn id="5" idx="2"/>
            </p:cNvCxnSpPr>
            <p:nvPr/>
          </p:nvCxnSpPr>
          <p:spPr bwMode="auto">
            <a:xfrm flipH="1">
              <a:off x="2895600" y="2565084"/>
              <a:ext cx="7620" cy="242954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0" name="Straight Connector 30759">
              <a:extLst>
                <a:ext uri="{FF2B5EF4-FFF2-40B4-BE49-F238E27FC236}">
                  <a16:creationId xmlns:a16="http://schemas.microsoft.com/office/drawing/2014/main" id="{8BE80930-2DAB-5AF3-179F-7911DC620BB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2000" y="3200400"/>
              <a:ext cx="245040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2" name="Straight Connector 30761">
              <a:extLst>
                <a:ext uri="{FF2B5EF4-FFF2-40B4-BE49-F238E27FC236}">
                  <a16:creationId xmlns:a16="http://schemas.microsoft.com/office/drawing/2014/main" id="{2508D2BC-20B3-0A03-7036-8D7D877FE98B}"/>
                </a:ext>
              </a:extLst>
            </p:cNvPr>
            <p:cNvCxnSpPr>
              <a:cxnSpLocks/>
              <a:stCxn id="2" idx="2"/>
            </p:cNvCxnSpPr>
            <p:nvPr/>
          </p:nvCxnSpPr>
          <p:spPr bwMode="auto">
            <a:xfrm>
              <a:off x="1607820" y="2529840"/>
              <a:ext cx="7620" cy="69130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8" name="Straight Connector 30767">
              <a:extLst>
                <a:ext uri="{FF2B5EF4-FFF2-40B4-BE49-F238E27FC236}">
                  <a16:creationId xmlns:a16="http://schemas.microsoft.com/office/drawing/2014/main" id="{F0DBF52A-A666-25ED-9B86-5A222D9BBE2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38982" y="3403568"/>
              <a:ext cx="0" cy="159105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773" name="TextBox 30772">
              <a:extLst>
                <a:ext uri="{FF2B5EF4-FFF2-40B4-BE49-F238E27FC236}">
                  <a16:creationId xmlns:a16="http://schemas.microsoft.com/office/drawing/2014/main" id="{903E2130-9CA2-E3B7-B728-210357A48561}"/>
                </a:ext>
              </a:extLst>
            </p:cNvPr>
            <p:cNvSpPr txBox="1"/>
            <p:nvPr/>
          </p:nvSpPr>
          <p:spPr>
            <a:xfrm>
              <a:off x="914400" y="3729335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56F3A15-9D56-1BCB-CBF3-C7DF027EE11A}"/>
                </a:ext>
              </a:extLst>
            </p:cNvPr>
            <p:cNvSpPr/>
            <p:nvPr/>
          </p:nvSpPr>
          <p:spPr bwMode="auto">
            <a:xfrm>
              <a:off x="1447800" y="2209800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72B4A0E-28DF-D6AC-F969-9C98CE9556CF}"/>
                </a:ext>
              </a:extLst>
            </p:cNvPr>
            <p:cNvSpPr/>
            <p:nvPr/>
          </p:nvSpPr>
          <p:spPr bwMode="auto">
            <a:xfrm>
              <a:off x="1965960" y="2240279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9EA3694-D8FD-83D1-0A43-6698A0CA8CBF}"/>
                </a:ext>
              </a:extLst>
            </p:cNvPr>
            <p:cNvSpPr/>
            <p:nvPr/>
          </p:nvSpPr>
          <p:spPr bwMode="auto">
            <a:xfrm>
              <a:off x="2743200" y="2245044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A03CC5D-327B-DB28-2608-520606F1F9D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39108" y="2394012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DF45542-AC8E-8EFA-F323-0E4CDFA17A7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52600" y="2432607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FAAAF42-EBEE-DF48-772A-30FA290B89A2}"/>
                </a:ext>
              </a:extLst>
            </p:cNvPr>
            <p:cNvSpPr/>
            <p:nvPr/>
          </p:nvSpPr>
          <p:spPr bwMode="auto">
            <a:xfrm>
              <a:off x="3276600" y="3097378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8BCE63-FE8F-CBE3-6518-66B737EC1DB8}"/>
                </a:ext>
              </a:extLst>
            </p:cNvPr>
            <p:cNvSpPr txBox="1"/>
            <p:nvPr/>
          </p:nvSpPr>
          <p:spPr>
            <a:xfrm>
              <a:off x="3238732" y="3030124"/>
              <a:ext cx="397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A1FA78-B79C-6C0E-6C59-3DC116CFEE96}"/>
                </a:ext>
              </a:extLst>
            </p:cNvPr>
            <p:cNvSpPr txBox="1"/>
            <p:nvPr/>
          </p:nvSpPr>
          <p:spPr>
            <a:xfrm>
              <a:off x="3733800" y="305966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E0FAC-6652-EE2C-4E6E-8BCE32BDBD3C}"/>
                </a:ext>
              </a:extLst>
            </p:cNvPr>
            <p:cNvSpPr txBox="1"/>
            <p:nvPr/>
          </p:nvSpPr>
          <p:spPr>
            <a:xfrm>
              <a:off x="4615931" y="2967335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C47CB05-975F-F294-2947-C77CD78CB209}"/>
                </a:ext>
              </a:extLst>
            </p:cNvPr>
            <p:cNvSpPr txBox="1"/>
            <p:nvPr/>
          </p:nvSpPr>
          <p:spPr>
            <a:xfrm>
              <a:off x="4267200" y="305966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18E179-540C-BD4A-9A45-788AF27AB676}"/>
                </a:ext>
              </a:extLst>
            </p:cNvPr>
            <p:cNvSpPr txBox="1"/>
            <p:nvPr/>
          </p:nvSpPr>
          <p:spPr>
            <a:xfrm>
              <a:off x="4968243" y="3059668"/>
              <a:ext cx="594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n-1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5CE693-FA03-78EC-C608-71A4363AC587}"/>
                </a:ext>
              </a:extLst>
            </p:cNvPr>
            <p:cNvSpPr/>
            <p:nvPr/>
          </p:nvSpPr>
          <p:spPr bwMode="auto">
            <a:xfrm>
              <a:off x="3810000" y="3066899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D26AE93-EA06-B4DE-8815-D7722A67BEE8}"/>
                </a:ext>
              </a:extLst>
            </p:cNvPr>
            <p:cNvSpPr/>
            <p:nvPr/>
          </p:nvSpPr>
          <p:spPr bwMode="auto">
            <a:xfrm>
              <a:off x="4328160" y="3097378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A4204FA-F32B-13DB-6C1E-2261286ACD2A}"/>
                </a:ext>
              </a:extLst>
            </p:cNvPr>
            <p:cNvSpPr/>
            <p:nvPr/>
          </p:nvSpPr>
          <p:spPr bwMode="auto">
            <a:xfrm>
              <a:off x="4996931" y="3102143"/>
              <a:ext cx="471901" cy="284266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102DC62-A0D1-3268-65DF-6207F3B7C10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1308" y="3251111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A6006E1-D9B8-7AEC-48AD-20A253BF939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14800" y="3289706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97763543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31974"/>
            <a:ext cx="7772400" cy="914400"/>
          </a:xfrm>
        </p:spPr>
        <p:txBody>
          <a:bodyPr/>
          <a:lstStyle/>
          <a:p>
            <a:r>
              <a:rPr lang="en-US" sz="4000" noProof="0" dirty="0"/>
              <a:t>Beam splitters and QM</a:t>
            </a:r>
            <a:br>
              <a:rPr lang="en-US" sz="3600" noProof="0" dirty="0"/>
            </a:br>
            <a:r>
              <a:rPr lang="en-US" sz="1800" noProof="0" dirty="0"/>
              <a:t>Mach-Zender Interferometer</a:t>
            </a:r>
            <a:endParaRPr lang="en-US" sz="3600" noProof="0" dirty="0">
              <a:solidFill>
                <a:schemeClr val="tx1"/>
              </a:solidFill>
            </a:endParaRP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4919897"/>
            <a:ext cx="8458200" cy="1698511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Photon source emits stream of photons. 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1)= 0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2)= 1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20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Huh?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2000" noProof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E255008-6937-3D46-E338-A7A3E9969C45}"/>
              </a:ext>
            </a:extLst>
          </p:cNvPr>
          <p:cNvGrpSpPr/>
          <p:nvPr/>
        </p:nvGrpSpPr>
        <p:grpSpPr>
          <a:xfrm>
            <a:off x="762008" y="1533741"/>
            <a:ext cx="7086593" cy="3266859"/>
            <a:chOff x="762008" y="1305141"/>
            <a:chExt cx="7086593" cy="326685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1FF0BC6-C2B9-7EF4-BE59-6BCA8FE76FD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76600" y="3331692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23A50D3-C569-09BF-97EA-EF4218FF50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05000" y="3581840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FC38900-B0B2-3D1C-4518-01F13623E90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82511" y="1536342"/>
              <a:ext cx="0" cy="99104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1FC695C-0AD8-59D1-D807-8F8EEAC080BC}"/>
                </a:ext>
              </a:extLst>
            </p:cNvPr>
            <p:cNvGrpSpPr/>
            <p:nvPr/>
          </p:nvGrpSpPr>
          <p:grpSpPr>
            <a:xfrm>
              <a:off x="1354828" y="3274670"/>
              <a:ext cx="550172" cy="539028"/>
              <a:chOff x="1219199" y="1775476"/>
              <a:chExt cx="550172" cy="539028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874A3F-4F3F-9C65-DC4A-263CB66B7A65}"/>
                  </a:ext>
                </a:extLst>
              </p:cNvPr>
              <p:cNvSpPr/>
              <p:nvPr/>
            </p:nvSpPr>
            <p:spPr bwMode="auto">
              <a:xfrm>
                <a:off x="1219199" y="1905000"/>
                <a:ext cx="394073" cy="246221"/>
              </a:xfrm>
              <a:prstGeom prst="rect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378"/>
                <a:endParaRPr lang="en-US" noProof="0" dirty="0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68EA72D-F1B8-9CF7-D920-7A6A9A6C10B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-2700000">
                <a:off x="1586491" y="1827269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EEE143F-DA39-4AA5-F2E0-0219D6A003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2700000">
                <a:off x="1596502" y="2223064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6E79D90-2A44-ED7C-811F-E926FE29266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742589" y="1775476"/>
                <a:ext cx="10011" cy="510524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9" name="Chord 18">
              <a:extLst>
                <a:ext uri="{FF2B5EF4-FFF2-40B4-BE49-F238E27FC236}">
                  <a16:creationId xmlns:a16="http://schemas.microsoft.com/office/drawing/2014/main" id="{BADD89E3-7014-CD1A-6D93-8A6852D29FA8}"/>
                </a:ext>
              </a:extLst>
            </p:cNvPr>
            <p:cNvSpPr/>
            <p:nvPr/>
          </p:nvSpPr>
          <p:spPr bwMode="auto">
            <a:xfrm rot="6600000">
              <a:off x="5003653" y="1261907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47AD71F-4D8A-C868-3042-78C1CD8B05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45216" y="3572484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Chord 22">
              <a:extLst>
                <a:ext uri="{FF2B5EF4-FFF2-40B4-BE49-F238E27FC236}">
                  <a16:creationId xmlns:a16="http://schemas.microsoft.com/office/drawing/2014/main" id="{5986EA78-0378-4479-704E-96BCD9F7E2EA}"/>
                </a:ext>
              </a:extLst>
            </p:cNvPr>
            <p:cNvSpPr/>
            <p:nvPr/>
          </p:nvSpPr>
          <p:spPr bwMode="auto">
            <a:xfrm rot="12000000">
              <a:off x="6077608" y="2354273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5216F0-1E72-2E52-7A28-DC4880A139AB}"/>
                </a:ext>
              </a:extLst>
            </p:cNvPr>
            <p:cNvSpPr txBox="1"/>
            <p:nvPr/>
          </p:nvSpPr>
          <p:spPr>
            <a:xfrm>
              <a:off x="762008" y="3941292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Photon source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DA0B49-308C-4F5E-1058-1714DC3D4A97}"/>
                </a:ext>
              </a:extLst>
            </p:cNvPr>
            <p:cNvSpPr txBox="1"/>
            <p:nvPr/>
          </p:nvSpPr>
          <p:spPr>
            <a:xfrm>
              <a:off x="2845353" y="3987225"/>
              <a:ext cx="15239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Half silvered mirror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D31F10-CC65-9C38-F775-7101F90887F8}"/>
                </a:ext>
              </a:extLst>
            </p:cNvPr>
            <p:cNvSpPr txBox="1"/>
            <p:nvPr/>
          </p:nvSpPr>
          <p:spPr>
            <a:xfrm>
              <a:off x="6324609" y="2426219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2A55E4-E10A-0D98-C99C-EE4807280280}"/>
                </a:ext>
              </a:extLst>
            </p:cNvPr>
            <p:cNvSpPr txBox="1"/>
            <p:nvPr/>
          </p:nvSpPr>
          <p:spPr>
            <a:xfrm>
              <a:off x="5181609" y="1524000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1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B13EACA-B507-B802-A3F9-C4A454E23D4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27625" y="2356104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2962DA5-066C-B29C-9600-6E3C490621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80631" y="3352800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2306F05-0C10-E405-A913-770D14EEDDF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09953" y="2283635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18E8172-90B5-59E8-BD17-2C6FC39C35A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541385" y="2574150"/>
              <a:ext cx="0" cy="99833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18C3FA-CF52-A500-94CF-52F6642C805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182159" y="2583506"/>
              <a:ext cx="0" cy="99833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3E4D23D-8160-A2EB-338A-BDAE0B2DCFA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25856" y="2583506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1FBEBF6-BC0E-FA72-2329-B3764CC1625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81600" y="2553383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9B9ADD7-BDCA-1EAE-C9F1-774099DFA443}"/>
                </a:ext>
              </a:extLst>
            </p:cNvPr>
            <p:cNvSpPr txBox="1"/>
            <p:nvPr/>
          </p:nvSpPr>
          <p:spPr>
            <a:xfrm>
              <a:off x="3847203" y="1846255"/>
              <a:ext cx="15239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Half silvered mirror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AA33ADC-53B3-9650-87D8-4958A5202FD0}"/>
                </a:ext>
              </a:extLst>
            </p:cNvPr>
            <p:cNvSpPr txBox="1"/>
            <p:nvPr/>
          </p:nvSpPr>
          <p:spPr>
            <a:xfrm>
              <a:off x="2181227" y="2204336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Mirror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DB00BD9-C301-EEA9-BD9F-4925EDD923BA}"/>
                </a:ext>
              </a:extLst>
            </p:cNvPr>
            <p:cNvSpPr txBox="1"/>
            <p:nvPr/>
          </p:nvSpPr>
          <p:spPr>
            <a:xfrm>
              <a:off x="4865213" y="3615917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Mirror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EB1317-097E-2ADF-C29D-88CB8535CCFB}"/>
                </a:ext>
              </a:extLst>
            </p:cNvPr>
            <p:cNvSpPr txBox="1"/>
            <p:nvPr/>
          </p:nvSpPr>
          <p:spPr>
            <a:xfrm>
              <a:off x="4114801" y="2625852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65CD0E5-AF48-E4E1-2BA7-19AAA212FA2E}"/>
                </a:ext>
              </a:extLst>
            </p:cNvPr>
            <p:cNvSpPr txBox="1"/>
            <p:nvPr/>
          </p:nvSpPr>
          <p:spPr>
            <a:xfrm>
              <a:off x="3561394" y="2938046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C25F7F-41FD-5D26-337A-E84D4E6B13BA}"/>
                </a:ext>
              </a:extLst>
            </p:cNvPr>
            <p:cNvSpPr txBox="1"/>
            <p:nvPr/>
          </p:nvSpPr>
          <p:spPr>
            <a:xfrm>
              <a:off x="4171369" y="3221844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7CB175-643A-86D6-F231-7546AC619D42}"/>
                </a:ext>
              </a:extLst>
            </p:cNvPr>
            <p:cNvSpPr txBox="1"/>
            <p:nvPr/>
          </p:nvSpPr>
          <p:spPr>
            <a:xfrm>
              <a:off x="4932994" y="2895600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E7BAC6D-AE1A-443C-3323-2D83C463C88D}"/>
              </a:ext>
            </a:extLst>
          </p:cNvPr>
          <p:cNvSpPr txBox="1"/>
          <p:nvPr/>
        </p:nvSpPr>
        <p:spPr>
          <a:xfrm>
            <a:off x="-78179" y="1428690"/>
            <a:ext cx="2464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Experiment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16EE3-E44C-173F-D0C0-6E74642B5B9B}"/>
              </a:ext>
            </a:extLst>
          </p:cNvPr>
          <p:cNvSpPr txBox="1"/>
          <p:nvPr/>
        </p:nvSpPr>
        <p:spPr>
          <a:xfrm>
            <a:off x="5466393" y="2819400"/>
            <a:ext cx="248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noProof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934909-D587-BD16-3C09-3B8C47C0D7E0}"/>
              </a:ext>
            </a:extLst>
          </p:cNvPr>
          <p:cNvSpPr txBox="1"/>
          <p:nvPr/>
        </p:nvSpPr>
        <p:spPr>
          <a:xfrm>
            <a:off x="5390193" y="2133600"/>
            <a:ext cx="248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noProof="0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en-US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45629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8120" y="6354585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Eigenvalue Estimation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427970"/>
                <a:ext cx="7924800" cy="93423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1800" noProof="0" dirty="0"/>
                  <a:t> is an eigenstate of a unitary operator,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800" noProof="0" dirty="0"/>
                  <a:t>, so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18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>
                          <m:rPr>
                            <m:sty m:val="p"/>
                          </m:rPr>
                          <a:rPr lang="en-US" sz="18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  <m:d>
                          <m:d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</m:e>
                        </m:d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&gt;.</m:t>
                    </m:r>
                  </m:oMath>
                </a14:m>
                <a:r>
                  <a:rPr lang="en-US" sz="1800" noProof="0" dirty="0"/>
                  <a:t>  </a:t>
                </a:r>
                <a14:m>
                  <m:oMath xmlns:m="http://schemas.openxmlformats.org/officeDocument/2006/math">
                    <m:r>
                      <a:rPr lang="en-US" sz="1800" b="0" i="0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</a:rPr>
                      <m:t>&gt; =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noProof="0" dirty="0"/>
                  <a:t> (a binary expansion) 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427970"/>
                <a:ext cx="7924800" cy="934230"/>
              </a:xfrm>
              <a:blipFill>
                <a:blip r:embed="rId3"/>
                <a:stretch>
                  <a:fillRect l="-960" t="-45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27E095B0-42CB-7747-E686-8BF7C2229F03}"/>
              </a:ext>
            </a:extLst>
          </p:cNvPr>
          <p:cNvGrpSpPr/>
          <p:nvPr/>
        </p:nvGrpSpPr>
        <p:grpSpPr>
          <a:xfrm>
            <a:off x="76200" y="2285579"/>
            <a:ext cx="8686800" cy="3962821"/>
            <a:chOff x="-152400" y="2056979"/>
            <a:chExt cx="8686800" cy="39628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94B712F1-53DC-38A9-C465-257B67A62CF9}"/>
                    </a:ext>
                  </a:extLst>
                </p:cNvPr>
                <p:cNvSpPr txBox="1"/>
                <p:nvPr/>
              </p:nvSpPr>
              <p:spPr>
                <a:xfrm>
                  <a:off x="2002575" y="5456563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𝑈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94B712F1-53DC-38A9-C465-257B67A62C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2575" y="5456563"/>
                  <a:ext cx="715093" cy="563237"/>
                </a:xfrm>
                <a:prstGeom prst="rect">
                  <a:avLst/>
                </a:prstGeom>
                <a:blipFill>
                  <a:blip r:embed="rId4"/>
                  <a:stretch>
                    <a:fillRect l="-35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D276CAF-1044-A14A-4A8D-5EC0DE5F63E9}"/>
                    </a:ext>
                  </a:extLst>
                </p:cNvPr>
                <p:cNvSpPr txBox="1"/>
                <p:nvPr/>
              </p:nvSpPr>
              <p:spPr>
                <a:xfrm>
                  <a:off x="3205632" y="5456563"/>
                  <a:ext cx="650085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𝑈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−2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D276CAF-1044-A14A-4A8D-5EC0DE5F6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5632" y="5456563"/>
                  <a:ext cx="650085" cy="563237"/>
                </a:xfrm>
                <a:prstGeom prst="rect">
                  <a:avLst/>
                </a:prstGeom>
                <a:blipFill>
                  <a:blip r:embed="rId5"/>
                  <a:stretch>
                    <a:fillRect l="-9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B1992A2-DF9B-EE74-3CE5-B2731FD7456F}"/>
                    </a:ext>
                  </a:extLst>
                </p:cNvPr>
                <p:cNvSpPr txBox="1"/>
                <p:nvPr/>
              </p:nvSpPr>
              <p:spPr>
                <a:xfrm>
                  <a:off x="5725326" y="5456563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𝑈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B1992A2-DF9B-EE74-3CE5-B2731FD745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5326" y="5456563"/>
                  <a:ext cx="715093" cy="56323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529DEA8-BB7C-14A7-55AF-4BF4C53C53B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4068" y="2715833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86F93FC-7924-8501-01DE-0E07ED3B4B4D}"/>
                    </a:ext>
                  </a:extLst>
                </p:cNvPr>
                <p:cNvSpPr txBox="1"/>
                <p:nvPr/>
              </p:nvSpPr>
              <p:spPr>
                <a:xfrm>
                  <a:off x="1" y="2518891"/>
                  <a:ext cx="81266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86F93FC-7924-8501-01DE-0E07ED3B4B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" y="2518891"/>
                  <a:ext cx="812667" cy="400110"/>
                </a:xfrm>
                <a:prstGeom prst="rect">
                  <a:avLst/>
                </a:prstGeom>
                <a:blipFill>
                  <a:blip r:embed="rId7"/>
                  <a:stretch>
                    <a:fillRect l="-461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088EC25-BA42-797F-E01A-898336B57EDC}"/>
                </a:ext>
              </a:extLst>
            </p:cNvPr>
            <p:cNvSpPr/>
            <p:nvPr/>
          </p:nvSpPr>
          <p:spPr bwMode="auto">
            <a:xfrm>
              <a:off x="812667" y="2498901"/>
              <a:ext cx="356351" cy="41505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23E75F-756D-7823-4312-E5C46DBCE681}"/>
                </a:ext>
              </a:extLst>
            </p:cNvPr>
            <p:cNvSpPr txBox="1"/>
            <p:nvPr/>
          </p:nvSpPr>
          <p:spPr>
            <a:xfrm>
              <a:off x="744088" y="2498901"/>
              <a:ext cx="428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9C631E8-655C-2E46-E01E-608B8D534C6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193668" y="2703562"/>
              <a:ext cx="5591695" cy="776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D0F9C70-10FA-9574-773D-7C6F153D1FBA}"/>
                    </a:ext>
                  </a:extLst>
                </p:cNvPr>
                <p:cNvSpPr txBox="1"/>
                <p:nvPr/>
              </p:nvSpPr>
              <p:spPr>
                <a:xfrm>
                  <a:off x="-33152" y="4576291"/>
                  <a:ext cx="92202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D0F9C70-10FA-9574-773D-7C6F153D1F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3152" y="4576291"/>
                  <a:ext cx="922020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2C52723-2B95-54FB-7CB2-8073804C5F8C}"/>
                    </a:ext>
                  </a:extLst>
                </p:cNvPr>
                <p:cNvSpPr txBox="1"/>
                <p:nvPr/>
              </p:nvSpPr>
              <p:spPr>
                <a:xfrm>
                  <a:off x="-152400" y="3357091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2C52723-2B95-54FB-7CB2-8073804C5F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52400" y="3357091"/>
                  <a:ext cx="1117468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058A302-F2F5-79DC-C02D-64373BD4A63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68319" y="2703562"/>
              <a:ext cx="0" cy="273003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7097AAC-E092-2A65-3311-8EC302954EF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43272" y="4702081"/>
              <a:ext cx="0" cy="73152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BDD24D1-7DA4-19F6-3133-1DFD85CBCDC9}"/>
                </a:ext>
              </a:extLst>
            </p:cNvPr>
            <p:cNvSpPr txBox="1"/>
            <p:nvPr/>
          </p:nvSpPr>
          <p:spPr>
            <a:xfrm>
              <a:off x="2412868" y="3661892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A3B81DF-657F-EBE4-4ABE-2283B88C0249}"/>
                    </a:ext>
                  </a:extLst>
                </p:cNvPr>
                <p:cNvSpPr txBox="1"/>
                <p:nvPr/>
              </p:nvSpPr>
              <p:spPr>
                <a:xfrm>
                  <a:off x="-152400" y="5448542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A3B81DF-657F-EBE4-4ABE-2283B88C02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52400" y="5448542"/>
                  <a:ext cx="1117468" cy="400110"/>
                </a:xfrm>
                <a:prstGeom prst="rect">
                  <a:avLst/>
                </a:prstGeom>
                <a:blipFill>
                  <a:blip r:embed="rId10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45B9359-BA20-869D-C002-48BE6C924CDB}"/>
                </a:ext>
              </a:extLst>
            </p:cNvPr>
            <p:cNvSpPr/>
            <p:nvPr/>
          </p:nvSpPr>
          <p:spPr bwMode="auto">
            <a:xfrm>
              <a:off x="1890517" y="5433600"/>
              <a:ext cx="827151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D53DD0A-363D-204A-6BEA-DCF79558410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4068" y="3528601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B89461E-2476-3FC3-D696-8CFBB77E9F12}"/>
                </a:ext>
              </a:extLst>
            </p:cNvPr>
            <p:cNvSpPr/>
            <p:nvPr/>
          </p:nvSpPr>
          <p:spPr bwMode="auto">
            <a:xfrm>
              <a:off x="812667" y="3325433"/>
              <a:ext cx="356351" cy="41505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086D95C-2E3D-8369-DF97-1BFB00C12ECD}"/>
                </a:ext>
              </a:extLst>
            </p:cNvPr>
            <p:cNvSpPr txBox="1"/>
            <p:nvPr/>
          </p:nvSpPr>
          <p:spPr>
            <a:xfrm>
              <a:off x="744088" y="3325433"/>
              <a:ext cx="428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5098643-EC32-3503-07C9-AC50ADF77EC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5543" y="4778282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E1C3600-C0C1-1611-DBEE-45EAEC444D31}"/>
                </a:ext>
              </a:extLst>
            </p:cNvPr>
            <p:cNvSpPr/>
            <p:nvPr/>
          </p:nvSpPr>
          <p:spPr bwMode="auto">
            <a:xfrm>
              <a:off x="834142" y="4561350"/>
              <a:ext cx="356351" cy="41505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BDCE664-3BED-2E85-A643-002D42143DB4}"/>
                </a:ext>
              </a:extLst>
            </p:cNvPr>
            <p:cNvSpPr txBox="1"/>
            <p:nvPr/>
          </p:nvSpPr>
          <p:spPr>
            <a:xfrm>
              <a:off x="765563" y="4561350"/>
              <a:ext cx="428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C723D79-F0F8-9217-25CC-AC8844513C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0877" y="5662201"/>
              <a:ext cx="124859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A2E0B0F-D235-30AB-FC84-1C94A1F0888F}"/>
                </a:ext>
              </a:extLst>
            </p:cNvPr>
            <p:cNvSpPr/>
            <p:nvPr/>
          </p:nvSpPr>
          <p:spPr bwMode="auto">
            <a:xfrm>
              <a:off x="3098668" y="5433601"/>
              <a:ext cx="751955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98AEEE1-205E-2E48-F12E-36A178604176}"/>
                </a:ext>
              </a:extLst>
            </p:cNvPr>
            <p:cNvSpPr/>
            <p:nvPr/>
          </p:nvSpPr>
          <p:spPr bwMode="auto">
            <a:xfrm>
              <a:off x="5613268" y="5433601"/>
              <a:ext cx="827151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0CEFFF3-BDAC-BFFB-8B35-97FE07D48F38}"/>
                </a:ext>
              </a:extLst>
            </p:cNvPr>
            <p:cNvSpPr txBox="1"/>
            <p:nvPr/>
          </p:nvSpPr>
          <p:spPr>
            <a:xfrm>
              <a:off x="4470268" y="5357401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cxnSp>
          <p:nvCxnSpPr>
            <p:cNvPr id="30721" name="Straight Connector 30720">
              <a:extLst>
                <a:ext uri="{FF2B5EF4-FFF2-40B4-BE49-F238E27FC236}">
                  <a16:creationId xmlns:a16="http://schemas.microsoft.com/office/drawing/2014/main" id="{BF512327-49CD-020F-BF57-6A654F1151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93668" y="3556452"/>
              <a:ext cx="559169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22" name="Straight Connector 30721">
              <a:extLst>
                <a:ext uri="{FF2B5EF4-FFF2-40B4-BE49-F238E27FC236}">
                  <a16:creationId xmlns:a16="http://schemas.microsoft.com/office/drawing/2014/main" id="{73AB3B25-E11E-8C1D-C7F7-4B9191C9B82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93668" y="4697055"/>
              <a:ext cx="559169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26" name="Straight Connector 30725">
              <a:extLst>
                <a:ext uri="{FF2B5EF4-FFF2-40B4-BE49-F238E27FC236}">
                  <a16:creationId xmlns:a16="http://schemas.microsoft.com/office/drawing/2014/main" id="{891426EC-B25B-ECAF-12C3-35703435610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6334" y="3558830"/>
              <a:ext cx="18915" cy="186537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0" name="Straight Connector 30729">
              <a:extLst>
                <a:ext uri="{FF2B5EF4-FFF2-40B4-BE49-F238E27FC236}">
                  <a16:creationId xmlns:a16="http://schemas.microsoft.com/office/drawing/2014/main" id="{0E333BFB-F26A-FB0C-802C-20DCFB1B34E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754052" y="5662201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2" name="Straight Connector 30731">
              <a:extLst>
                <a:ext uri="{FF2B5EF4-FFF2-40B4-BE49-F238E27FC236}">
                  <a16:creationId xmlns:a16="http://schemas.microsoft.com/office/drawing/2014/main" id="{DC496374-FD3F-5901-1298-38380FB13CA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60668" y="5662201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3" name="Straight Connector 30732">
              <a:extLst>
                <a:ext uri="{FF2B5EF4-FFF2-40B4-BE49-F238E27FC236}">
                  <a16:creationId xmlns:a16="http://schemas.microsoft.com/office/drawing/2014/main" id="{E685CC43-1DA8-6C64-2A91-7A6808CC18C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68652" y="5662201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4" name="Straight Connector 30733">
              <a:extLst>
                <a:ext uri="{FF2B5EF4-FFF2-40B4-BE49-F238E27FC236}">
                  <a16:creationId xmlns:a16="http://schemas.microsoft.com/office/drawing/2014/main" id="{860C5522-F5E6-E8F1-B31D-16B4350F81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51468" y="5662201"/>
              <a:ext cx="33389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39" name="TextBox 30738">
                  <a:extLst>
                    <a:ext uri="{FF2B5EF4-FFF2-40B4-BE49-F238E27FC236}">
                      <a16:creationId xmlns:a16="http://schemas.microsoft.com/office/drawing/2014/main" id="{C60C1551-2485-ED1A-54F1-E3DDA69275CD}"/>
                    </a:ext>
                  </a:extLst>
                </p:cNvPr>
                <p:cNvSpPr txBox="1"/>
                <p:nvPr/>
              </p:nvSpPr>
              <p:spPr>
                <a:xfrm>
                  <a:off x="8247077" y="3429000"/>
                  <a:ext cx="28732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30739" name="TextBox 30738">
                  <a:extLst>
                    <a:ext uri="{FF2B5EF4-FFF2-40B4-BE49-F238E27FC236}">
                      <a16:creationId xmlns:a16="http://schemas.microsoft.com/office/drawing/2014/main" id="{C60C1551-2485-ED1A-54F1-E3DDA6927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7077" y="3429000"/>
                  <a:ext cx="287323" cy="307777"/>
                </a:xfrm>
                <a:prstGeom prst="rect">
                  <a:avLst/>
                </a:prstGeom>
                <a:blipFill>
                  <a:blip r:embed="rId11"/>
                  <a:stretch>
                    <a:fillRect l="-37500" t="-4167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A19FE54-FC6B-69C7-07F0-7C678B4E0D75}"/>
                    </a:ext>
                  </a:extLst>
                </p:cNvPr>
                <p:cNvSpPr txBox="1"/>
                <p:nvPr/>
              </p:nvSpPr>
              <p:spPr>
                <a:xfrm>
                  <a:off x="6984868" y="5486400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A19FE54-FC6B-69C7-07F0-7C678B4E0D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4868" y="5486400"/>
                  <a:ext cx="1117468" cy="400110"/>
                </a:xfrm>
                <a:prstGeom prst="rect">
                  <a:avLst/>
                </a:prstGeom>
                <a:blipFill>
                  <a:blip r:embed="rId12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FDF73E3-14EF-29BB-55A8-73600430AA6B}"/>
                    </a:ext>
                  </a:extLst>
                </p:cNvPr>
                <p:cNvSpPr txBox="1"/>
                <p:nvPr/>
              </p:nvSpPr>
              <p:spPr>
                <a:xfrm>
                  <a:off x="4205284" y="2056979"/>
                  <a:ext cx="3643316" cy="5432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00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0&gt;+</m:t>
                          </m:r>
                          <m:func>
                            <m:func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sSup>
                                    <m:sSupPr>
                                      <m:ctrlP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1&gt;</m:t>
                      </m:r>
                    </m:oMath>
                  </a14:m>
                  <a:r>
                    <a:rPr lang="en-US" sz="2000" noProof="0" dirty="0"/>
                    <a:t>)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FDF73E3-14EF-29BB-55A8-73600430AA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284" y="2056979"/>
                  <a:ext cx="3643316" cy="543252"/>
                </a:xfrm>
                <a:prstGeom prst="rect">
                  <a:avLst/>
                </a:prstGeom>
                <a:blipFill>
                  <a:blip r:embed="rId13"/>
                  <a:stretch>
                    <a:fillRect t="-2326" r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7C8E92D-D34C-99AB-4863-A850C3E1656F}"/>
                    </a:ext>
                  </a:extLst>
                </p:cNvPr>
                <p:cNvSpPr txBox="1"/>
                <p:nvPr/>
              </p:nvSpPr>
              <p:spPr>
                <a:xfrm>
                  <a:off x="4205284" y="2895600"/>
                  <a:ext cx="3643316" cy="5432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0&gt;+</m:t>
                            </m:r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sSup>
                                      <m:sSupPr>
                                        <m:ctrlP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a:rPr lang="en-US" sz="20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1&gt;)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7C8E92D-D34C-99AB-4863-A850C3E165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284" y="2895600"/>
                  <a:ext cx="3643316" cy="543252"/>
                </a:xfrm>
                <a:prstGeom prst="rect">
                  <a:avLst/>
                </a:prstGeom>
                <a:blipFill>
                  <a:blip r:embed="rId14"/>
                  <a:stretch>
                    <a:fillRect b="-302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B8338B3-90B8-F225-4381-EBB3E9C32161}"/>
                    </a:ext>
                  </a:extLst>
                </p:cNvPr>
                <p:cNvSpPr txBox="1"/>
                <p:nvPr/>
              </p:nvSpPr>
              <p:spPr>
                <a:xfrm>
                  <a:off x="4173197" y="3991509"/>
                  <a:ext cx="3827803" cy="5432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0&gt;+</m:t>
                            </m:r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sSup>
                                      <m:sSupPr>
                                        <m:ctrlP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1&gt;)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B8338B3-90B8-F225-4381-EBB3E9C321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3197" y="3991509"/>
                  <a:ext cx="3827803" cy="543252"/>
                </a:xfrm>
                <a:prstGeom prst="rect">
                  <a:avLst/>
                </a:prstGeom>
                <a:blipFill>
                  <a:blip r:embed="rId15"/>
                  <a:stretch>
                    <a:fillRect b="-302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AFF20EB2-4190-8E13-C3B0-13CCB621A845}"/>
                </a:ext>
              </a:extLst>
            </p:cNvPr>
            <p:cNvSpPr/>
            <p:nvPr/>
          </p:nvSpPr>
          <p:spPr bwMode="auto">
            <a:xfrm>
              <a:off x="7848600" y="2209800"/>
              <a:ext cx="322277" cy="2720882"/>
            </a:xfrm>
            <a:prstGeom prst="rightBrac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14751761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12651-15E5-AE20-8BF5-2AB8B8103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C7B42F7-F1BD-BB48-41E3-2EF443204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48120" y="6354585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31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F5AB3DFA-E54A-EDEE-D4ED-BF6E052C10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Eigenvalue Estimation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07E943E-B2C7-DFE3-8F8C-ABF2E0D2B257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961370"/>
                <a:ext cx="8610600" cy="3296430"/>
              </a:xfrm>
            </p:spPr>
            <p:txBody>
              <a:bodyPr>
                <a:noAutofit/>
              </a:bodyPr>
              <a:lstStyle/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unc>
                      <m:funcPr>
                        <m:ctrlPr>
                          <a:rPr lang="en-US" sz="24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</m:e>
                        </m:d>
                      </m:e>
                    </m:func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</a:t>
                </a:r>
                <a14:m>
                  <m:oMath xmlns:m="http://schemas.openxmlformats.org/officeDocument/2006/math">
                    <m:r>
                      <a:rPr lang="en-US" sz="2400" b="0" i="0" noProof="0" smtClean="0"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sup>
                    </m:sSup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unc>
                      <m:funcPr>
                        <m:ctrlPr>
                          <a:rPr lang="en-US" sz="24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  <m:sSup>
                              <m:sSupPr>
                                <m:ctrlPr>
                                  <a:rPr lang="en-US" sz="24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𝑗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r>
                      <a:rPr lang="en-US" sz="24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endParaRPr lang="en-US" sz="2400" b="0" noProof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𝑄𝐹𝑇</m:t>
                            </m:r>
                          </m:e>
                          <m:sub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noProof="0" dirty="0"/>
                  <a:t> to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sz="2400" noProof="0" dirty="0"/>
                  <a:t>, gives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noProof="0" dirty="0"/>
                  <a:t> , where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=.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𝜒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 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get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𝜙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sz="24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noProof="0" dirty="0"/>
                  <a:t> is a good estimate for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sz="24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r>
                  <a:rPr lang="en-US" sz="1600" noProof="0" dirty="0"/>
                  <a:t>.</a:t>
                </a: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07E943E-B2C7-DFE3-8F8C-ABF2E0D2B2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961370"/>
                <a:ext cx="8610600" cy="3296430"/>
              </a:xfrm>
              <a:blipFill>
                <a:blip r:embed="rId3"/>
                <a:stretch>
                  <a:fillRect l="-1180" t="-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940287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90500"/>
            <a:ext cx="8839200" cy="10287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Factorization using order finding (Shor)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61389" y="2057400"/>
                <a:ext cx="8377811" cy="3962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𝑝𝑞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=1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=0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𝑝𝑞</m:t>
                            </m:r>
                          </m:e>
                        </m:d>
                      </m:e>
                    </m:d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even, say</a:t>
                </a:r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=0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𝑝𝑞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.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There is a good chance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but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p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r>
                  <a:rPr lang="en-US" sz="2000" noProof="0" dirty="0"/>
                  <a:t> 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p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2000" noProof="0" dirty="0"/>
                  <a:t>.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Voila!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Note that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⁡(−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𝑖𝑘𝑡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)|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an eigenvalue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𝑥𝑘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.  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Shor</a:t>
                </a:r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|1&gt; 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/>
                  <a:t>.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control gives phase of eigenvalues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Measurement of target gives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 with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(|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&gt;)</m:t>
                        </m:r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sup>
                            </m:sSup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/>
                  <a:t>,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⁡(−2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1389" y="2057400"/>
                <a:ext cx="8377811" cy="3962400"/>
              </a:xfrm>
              <a:blipFill>
                <a:blip r:embed="rId3"/>
                <a:stretch>
                  <a:fillRect l="-758" t="-1278" b="-2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94389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Order Finding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81000" y="1295400"/>
                <a:ext cx="8610600" cy="5029200"/>
              </a:xfrm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pPr marL="0" indent="0" defTabSz="912791">
                  <a:spcBef>
                    <a:spcPts val="0"/>
                  </a:spcBef>
                  <a:buNone/>
                </a:pPr>
                <a:r>
                  <a:rPr lang="en-US" sz="2000" u="sng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Problem</a:t>
                </a:r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 Given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∈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ℤ</m:t>
                    </m:r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find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𝑚𝑜𝑑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spcBef>
                    <a:spcPts val="200"/>
                  </a:spcBef>
                  <a:buNone/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≥2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Initialize control register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|000…0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=|0&gt;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⊗2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Initialize target register to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=|000…01&gt; 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|000…0&gt; =|0&gt;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⊗2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⊗|1&gt;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𝐹𝑇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control register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control and target register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control register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 CR to get estimate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multiple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Use continued fraction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Repeat 1-8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2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if none, FAIL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r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𝐿𝐶𝑀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𝑚𝑜𝑑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output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otherwise FAIL</a:t>
                </a:r>
              </a:p>
              <a:p>
                <a:pPr marL="857228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1000" y="1295400"/>
                <a:ext cx="8610600" cy="5029200"/>
              </a:xfrm>
              <a:blipFill>
                <a:blip r:embed="rId3"/>
                <a:stretch>
                  <a:fillRect l="-735" t="-501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934842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84585-5B7A-BC8C-8D88-5612BBC6C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B507297-F2B1-A91E-FD90-1A4DEAFED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34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EB70F322-C4A5-09C5-1129-AF50358B3B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Order Finding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B69CD3-4E87-8157-BA6D-49B686BCFB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981200"/>
                <a:ext cx="8229600" cy="4114800"/>
              </a:xfrm>
            </p:spPr>
            <p:txBody>
              <a:bodyPr/>
              <a:lstStyle/>
              <a:p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Order finding has quantum complexity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func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lg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𝑁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lg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lg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𝑁</m:t>
                            </m:r>
                          </m:e>
                        </m:d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Classical complexity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func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))</m:t>
                        </m:r>
                      </m:e>
                    </m:ra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B69CD3-4E87-8157-BA6D-49B686BCFB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981200"/>
                <a:ext cx="8229600" cy="4114800"/>
              </a:xfrm>
              <a:blipFill>
                <a:blip r:embed="rId3"/>
                <a:stretch>
                  <a:fillRect l="-924" t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9325025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2749" y="6341496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Discrete log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500634"/>
                <a:ext cx="8382000" cy="1295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has known order.  We want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𝑚𝑜𝑑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d>
                  </m:oMath>
                </a14:m>
                <a:endParaRPr lang="en-US" sz="18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Consider the circuit below. 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|1&gt; = 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Below,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500634"/>
                <a:ext cx="8382000" cy="1295400"/>
              </a:xfrm>
              <a:blipFill>
                <a:blip r:embed="rId3"/>
                <a:stretch>
                  <a:fillRect l="-758" t="-5825" b="-30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ED844F1F-DF9C-D796-F7C2-EA8BC01BEB84}"/>
              </a:ext>
            </a:extLst>
          </p:cNvPr>
          <p:cNvGrpSpPr/>
          <p:nvPr/>
        </p:nvGrpSpPr>
        <p:grpSpPr>
          <a:xfrm>
            <a:off x="846909" y="2865763"/>
            <a:ext cx="7611291" cy="3382637"/>
            <a:chOff x="457200" y="2743200"/>
            <a:chExt cx="7611291" cy="33826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0A03506-2E81-63CE-CD80-82CDD020D76B}"/>
                    </a:ext>
                  </a:extLst>
                </p:cNvPr>
                <p:cNvSpPr txBox="1"/>
                <p:nvPr/>
              </p:nvSpPr>
              <p:spPr>
                <a:xfrm>
                  <a:off x="457200" y="2988102"/>
                  <a:ext cx="914400" cy="4408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|0&gt;</m:t>
                            </m:r>
                          </m:e>
                          <m:sup>
                            <m: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en-US" sz="1400" noProof="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0A03506-2E81-63CE-CD80-82CDD020D7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" y="2988102"/>
                  <a:ext cx="914400" cy="440898"/>
                </a:xfrm>
                <a:prstGeom prst="rect">
                  <a:avLst/>
                </a:prstGeom>
                <a:blipFill>
                  <a:blip r:embed="rId4"/>
                  <a:stretch>
                    <a:fillRect l="-15068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C921AE1-73D2-8789-B8DC-7FFBD20753A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95600" y="3148826"/>
              <a:ext cx="301752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B081F90-20AC-0A0F-445F-EE67C9337BD4}"/>
                    </a:ext>
                  </a:extLst>
                </p:cNvPr>
                <p:cNvSpPr txBox="1"/>
                <p:nvPr/>
              </p:nvSpPr>
              <p:spPr>
                <a:xfrm>
                  <a:off x="558932" y="5521214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B081F90-20AC-0A0F-445F-EE67C9337B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932" y="5521214"/>
                  <a:ext cx="1117468" cy="400110"/>
                </a:xfrm>
                <a:prstGeom prst="rect">
                  <a:avLst/>
                </a:prstGeom>
                <a:blipFill>
                  <a:blip r:embed="rId5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11F0083-204A-7531-4F22-D03489D3A004}"/>
                </a:ext>
              </a:extLst>
            </p:cNvPr>
            <p:cNvSpPr/>
            <p:nvPr/>
          </p:nvSpPr>
          <p:spPr bwMode="auto">
            <a:xfrm>
              <a:off x="2974140" y="5506272"/>
              <a:ext cx="827151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D8A99C5-C788-1928-7058-20E56338F64D}"/>
                    </a:ext>
                  </a:extLst>
                </p:cNvPr>
                <p:cNvSpPr txBox="1"/>
                <p:nvPr/>
              </p:nvSpPr>
              <p:spPr>
                <a:xfrm>
                  <a:off x="3086198" y="5551991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D8A99C5-C788-1928-7058-20E56338F6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6198" y="5551991"/>
                  <a:ext cx="715093" cy="56323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CA852E8-B777-75D2-B07C-53726538F86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71600" y="5734873"/>
              <a:ext cx="159149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A4C4C4-C955-BEE1-FED2-0DC24A30075C}"/>
                </a:ext>
              </a:extLst>
            </p:cNvPr>
            <p:cNvSpPr/>
            <p:nvPr/>
          </p:nvSpPr>
          <p:spPr bwMode="auto">
            <a:xfrm>
              <a:off x="4182291" y="5506273"/>
              <a:ext cx="751955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C01EF18-B82A-ED3A-E1FA-0E7911E5EF9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276601" y="3107610"/>
              <a:ext cx="13947" cy="239866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90193C-CD20-0F29-8622-D9F5681B422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37675" y="5734873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C4DF502-F0DB-FE14-46B6-FAD0834D68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71600" y="44196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FE2C017-9BDF-33EF-55CC-623B634D36FE}"/>
                    </a:ext>
                  </a:extLst>
                </p:cNvPr>
                <p:cNvSpPr txBox="1"/>
                <p:nvPr/>
              </p:nvSpPr>
              <p:spPr>
                <a:xfrm>
                  <a:off x="7620000" y="5579496"/>
                  <a:ext cx="30546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FE2C017-9BDF-33EF-55CC-623B634D36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0000" y="5579496"/>
                  <a:ext cx="305468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24000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C6173F1-10C9-9695-2A2C-B064CBDFFA74}"/>
                    </a:ext>
                  </a:extLst>
                </p:cNvPr>
                <p:cNvSpPr txBox="1"/>
                <p:nvPr/>
              </p:nvSpPr>
              <p:spPr>
                <a:xfrm>
                  <a:off x="7467600" y="2819400"/>
                  <a:ext cx="600891" cy="60272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C6173F1-10C9-9695-2A2C-B064CBDFFA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7600" y="2819400"/>
                  <a:ext cx="600891" cy="602729"/>
                </a:xfrm>
                <a:prstGeom prst="rect">
                  <a:avLst/>
                </a:prstGeom>
                <a:blipFill>
                  <a:blip r:embed="rId8"/>
                  <a:stretch>
                    <a:fillRect t="-2083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504647B-EDE0-853B-9FE6-A544070E1355}"/>
                    </a:ext>
                  </a:extLst>
                </p:cNvPr>
                <p:cNvSpPr txBox="1"/>
                <p:nvPr/>
              </p:nvSpPr>
              <p:spPr>
                <a:xfrm>
                  <a:off x="4237907" y="5562600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504647B-EDE0-853B-9FE6-A544070E13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7907" y="5562600"/>
                  <a:ext cx="715093" cy="56323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BBDC205-553B-6C24-0F35-506BAD3A7343}"/>
                    </a:ext>
                  </a:extLst>
                </p:cNvPr>
                <p:cNvSpPr txBox="1"/>
                <p:nvPr/>
              </p:nvSpPr>
              <p:spPr>
                <a:xfrm>
                  <a:off x="533400" y="4131102"/>
                  <a:ext cx="914400" cy="4408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|0&gt;</m:t>
                            </m:r>
                          </m:e>
                          <m:sup>
                            <m: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en-US" sz="1400" noProof="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BBDC205-553B-6C24-0F35-506BAD3A7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00" y="4131102"/>
                  <a:ext cx="914400" cy="440898"/>
                </a:xfrm>
                <a:prstGeom prst="rect">
                  <a:avLst/>
                </a:prstGeom>
                <a:blipFill>
                  <a:blip r:embed="rId4"/>
                  <a:stretch>
                    <a:fillRect l="-15068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B25C7B3-0950-F439-2B9F-20C22651644A}"/>
                </a:ext>
              </a:extLst>
            </p:cNvPr>
            <p:cNvSpPr/>
            <p:nvPr/>
          </p:nvSpPr>
          <p:spPr bwMode="auto">
            <a:xfrm>
              <a:off x="1957795" y="27432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ADDA31-FED3-D2DF-65DE-49028656612F}"/>
                    </a:ext>
                  </a:extLst>
                </p:cNvPr>
                <p:cNvSpPr txBox="1"/>
                <p:nvPr/>
              </p:nvSpPr>
              <p:spPr>
                <a:xfrm>
                  <a:off x="2033996" y="2971800"/>
                  <a:ext cx="71425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ADDA31-FED3-D2DF-65DE-4902865661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3996" y="2971800"/>
                  <a:ext cx="714254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10526" b="-7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08A9DB4-5165-8E7B-6A96-9E4BFA9D136D}"/>
                </a:ext>
              </a:extLst>
            </p:cNvPr>
            <p:cNvSpPr/>
            <p:nvPr/>
          </p:nvSpPr>
          <p:spPr bwMode="auto">
            <a:xfrm>
              <a:off x="1981200" y="39624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9A1A13D-EAD0-27E1-E0E3-094086EB5981}"/>
                    </a:ext>
                  </a:extLst>
                </p:cNvPr>
                <p:cNvSpPr txBox="1"/>
                <p:nvPr/>
              </p:nvSpPr>
              <p:spPr>
                <a:xfrm>
                  <a:off x="2057401" y="4191000"/>
                  <a:ext cx="71425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9A1A13D-EAD0-27E1-E0E3-094086EB59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401" y="4191000"/>
                  <a:ext cx="714254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8621" b="-7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3DEAB9F-99D2-532A-5A03-70D406BF0F45}"/>
                </a:ext>
              </a:extLst>
            </p:cNvPr>
            <p:cNvSpPr/>
            <p:nvPr/>
          </p:nvSpPr>
          <p:spPr bwMode="auto">
            <a:xfrm>
              <a:off x="5843995" y="27432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C500D0-F59A-F903-0E9D-32494CE877B4}"/>
                </a:ext>
              </a:extLst>
            </p:cNvPr>
            <p:cNvSpPr/>
            <p:nvPr/>
          </p:nvSpPr>
          <p:spPr bwMode="auto">
            <a:xfrm>
              <a:off x="5867400" y="39624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8554E2F-BB6B-AC9D-40B1-EA897FA5B6EB}"/>
                    </a:ext>
                  </a:extLst>
                </p:cNvPr>
                <p:cNvSpPr txBox="1"/>
                <p:nvPr/>
              </p:nvSpPr>
              <p:spPr>
                <a:xfrm>
                  <a:off x="6067546" y="4191000"/>
                  <a:ext cx="714254" cy="533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𝑄𝐹𝑇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8554E2F-BB6B-AC9D-40B1-EA897FA5B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7546" y="4191000"/>
                  <a:ext cx="714254" cy="533400"/>
                </a:xfrm>
                <a:prstGeom prst="rect">
                  <a:avLst/>
                </a:prstGeom>
                <a:blipFill>
                  <a:blip r:embed="rId12"/>
                  <a:stretch>
                    <a:fillRect l="-280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F2B3F8F-4B5A-7E00-F0AC-EB2E6DE556B0}"/>
                    </a:ext>
                  </a:extLst>
                </p:cNvPr>
                <p:cNvSpPr txBox="1"/>
                <p:nvPr/>
              </p:nvSpPr>
              <p:spPr>
                <a:xfrm>
                  <a:off x="6096001" y="2895600"/>
                  <a:ext cx="714254" cy="533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𝑄𝐹𝑇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F2B3F8F-4B5A-7E00-F0AC-EB2E6DE556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1" y="2895600"/>
                  <a:ext cx="714254" cy="533400"/>
                </a:xfrm>
                <a:prstGeom prst="rect">
                  <a:avLst/>
                </a:prstGeom>
                <a:blipFill>
                  <a:blip r:embed="rId13"/>
                  <a:stretch>
                    <a:fillRect l="-280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5CE4D7A-5B78-5B79-0D28-FE40E8DABC8D}"/>
                    </a:ext>
                  </a:extLst>
                </p:cNvPr>
                <p:cNvSpPr txBox="1"/>
                <p:nvPr/>
              </p:nvSpPr>
              <p:spPr>
                <a:xfrm>
                  <a:off x="7467600" y="4197871"/>
                  <a:ext cx="600891" cy="60272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𝑘𝑡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5CE4D7A-5B78-5B79-0D28-FE40E8DABC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7600" y="4197871"/>
                  <a:ext cx="600891" cy="602729"/>
                </a:xfrm>
                <a:prstGeom prst="rect">
                  <a:avLst/>
                </a:prstGeom>
                <a:blipFill>
                  <a:blip r:embed="rId14"/>
                  <a:stretch>
                    <a:fillRect t="-2083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78F1680F-B5F2-5124-10DE-772D5D4600C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49880" y="4437221"/>
              <a:ext cx="301752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56534D1-F5A1-ABF6-E712-D4EDA6F7629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71600" y="31242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074DC82-E0C3-E1E5-DBB3-301D3849EBD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32004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81CCEF-BE51-5718-F7EF-8E351005DD7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44196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774D30F-E74E-C53E-5666-8D62A1C38EB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4419600"/>
              <a:ext cx="0" cy="112722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D2AE92E-B415-1505-40F6-2825489C2C9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961709" y="5791200"/>
              <a:ext cx="242969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89134470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023B9-9EFD-E462-6136-7DFD74F1A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051C208-D89A-6F85-1B6D-EA9F9C77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32749" y="6341496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36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20310E54-007E-7CB6-893E-169463E40F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Discrete log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0D371BDC-2F91-4342-6B05-9983115DF90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828800"/>
                <a:ext cx="8382000" cy="3962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Measuring first control register gives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Measuring first control register gives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𝑘𝑡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Quantum complexity is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func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lg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lg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lg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Best known classical requires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func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b="0" i="0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lg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𝑝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func>
                      </m:e>
                    </m:ra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0D371BDC-2F91-4342-6B05-9983115DF9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828800"/>
                <a:ext cx="8382000" cy="3962400"/>
              </a:xfrm>
              <a:blipFill>
                <a:blip r:embed="rId3"/>
                <a:stretch>
                  <a:fillRect l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5785001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1524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Error</a:t>
            </a:r>
            <a:r>
              <a:rPr lang="en-US" sz="4000" noProof="0" dirty="0"/>
              <a:t> </a:t>
            </a:r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Correction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3886200"/>
                <a:ext cx="8229600" cy="28956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Unlike classical error correction, the no cloning theorem restricts codes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|0&gt;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 → 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+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|1&gt;|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1&gt;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 → 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+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|1&gt;|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 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 +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1&gt;→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|1&gt;|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+ </m:t>
                            </m:r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</m:oMath>
                </a14:m>
                <a:r>
                  <a:rPr lang="en-US" sz="1800" noProof="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+ </m:t>
                            </m:r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</m:oMath>
                </a14:m>
                <a:r>
                  <a:rPr lang="en-US" sz="1800" noProof="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𝑋𝑍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+ </m:t>
                            </m:r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3886200"/>
                <a:ext cx="8229600" cy="2895600"/>
              </a:xfrm>
              <a:blipFill>
                <a:blip r:embed="rId3"/>
                <a:stretch>
                  <a:fillRect l="-772" t="-2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93C3B95F-3104-AF1A-7EF9-83E5FC1E43AD}"/>
              </a:ext>
            </a:extLst>
          </p:cNvPr>
          <p:cNvGrpSpPr/>
          <p:nvPr/>
        </p:nvGrpSpPr>
        <p:grpSpPr>
          <a:xfrm>
            <a:off x="952500" y="1600200"/>
            <a:ext cx="6972300" cy="1600200"/>
            <a:chOff x="952500" y="1447800"/>
            <a:chExt cx="6972300" cy="1600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830C270-203F-D2B3-E8ED-D51ED6BF61A8}"/>
                </a:ext>
              </a:extLst>
            </p:cNvPr>
            <p:cNvSpPr/>
            <p:nvPr/>
          </p:nvSpPr>
          <p:spPr bwMode="auto">
            <a:xfrm>
              <a:off x="2209800" y="1447800"/>
              <a:ext cx="838200" cy="1600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C6BDBF7-2F4E-0245-3810-6252B78CEB34}"/>
                    </a:ext>
                  </a:extLst>
                </p:cNvPr>
                <p:cNvSpPr txBox="1"/>
                <p:nvPr/>
              </p:nvSpPr>
              <p:spPr>
                <a:xfrm>
                  <a:off x="2235200" y="2047845"/>
                  <a:ext cx="8382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𝑒𝑛𝑐</m:t>
                            </m:r>
                          </m:sub>
                        </m:sSub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C6BDBF7-2F4E-0245-3810-6252B78CE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5200" y="2047845"/>
                  <a:ext cx="838200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B32A563-CAD6-8C9D-65C8-B4C91850BA63}"/>
                </a:ext>
              </a:extLst>
            </p:cNvPr>
            <p:cNvSpPr/>
            <p:nvPr/>
          </p:nvSpPr>
          <p:spPr bwMode="auto">
            <a:xfrm>
              <a:off x="4038600" y="1447800"/>
              <a:ext cx="838200" cy="1600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A595493-A63F-1941-2E06-21FFF393703F}"/>
                    </a:ext>
                  </a:extLst>
                </p:cNvPr>
                <p:cNvSpPr txBox="1"/>
                <p:nvPr/>
              </p:nvSpPr>
              <p:spPr>
                <a:xfrm>
                  <a:off x="4064000" y="2047845"/>
                  <a:ext cx="838200" cy="4224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ℇ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p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A595493-A63F-1941-2E06-21FFF39370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4000" y="2047845"/>
                  <a:ext cx="838200" cy="42242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A54FDE5-90F7-1D22-050E-D70D7AB3A2F1}"/>
                </a:ext>
              </a:extLst>
            </p:cNvPr>
            <p:cNvSpPr/>
            <p:nvPr/>
          </p:nvSpPr>
          <p:spPr bwMode="auto">
            <a:xfrm>
              <a:off x="5918200" y="1447800"/>
              <a:ext cx="838200" cy="1600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41B83A2-B911-C1F5-7B54-100468F0E8FB}"/>
                    </a:ext>
                  </a:extLst>
                </p:cNvPr>
                <p:cNvSpPr txBox="1"/>
                <p:nvPr/>
              </p:nvSpPr>
              <p:spPr>
                <a:xfrm>
                  <a:off x="5943600" y="2047845"/>
                  <a:ext cx="838200" cy="4011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ℛ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p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41B83A2-B911-C1F5-7B54-100468F0E8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3600" y="2047845"/>
                  <a:ext cx="838200" cy="40113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BB10D07-AE24-CFE2-1157-E437B0D29281}"/>
                    </a:ext>
                  </a:extLst>
                </p:cNvPr>
                <p:cNvSpPr txBox="1"/>
                <p:nvPr/>
              </p:nvSpPr>
              <p:spPr>
                <a:xfrm>
                  <a:off x="1181100" y="1611868"/>
                  <a:ext cx="800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BB10D07-AE24-CFE2-1157-E437B0D292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1100" y="1611868"/>
                  <a:ext cx="80010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0DF0608-B89C-D03B-170E-A73AD83E7A0E}"/>
                    </a:ext>
                  </a:extLst>
                </p:cNvPr>
                <p:cNvSpPr txBox="1"/>
                <p:nvPr/>
              </p:nvSpPr>
              <p:spPr>
                <a:xfrm>
                  <a:off x="952500" y="2329934"/>
                  <a:ext cx="1016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000&gt;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0DF0608-B89C-D03B-170E-A73AD83E7A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500" y="2329934"/>
                  <a:ext cx="1016000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22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3763E67-7F06-1925-C9A7-57BC1643BDCA}"/>
                    </a:ext>
                  </a:extLst>
                </p:cNvPr>
                <p:cNvSpPr txBox="1"/>
                <p:nvPr/>
              </p:nvSpPr>
              <p:spPr>
                <a:xfrm>
                  <a:off x="7124700" y="2069068"/>
                  <a:ext cx="800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3763E67-7F06-1925-C9A7-57BC1643BD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4700" y="2069068"/>
                  <a:ext cx="80010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81A9D4A-5490-294E-9F4A-C5C3BB30E9AD}"/>
                </a:ext>
              </a:extLst>
            </p:cNvPr>
            <p:cNvCxnSpPr/>
            <p:nvPr/>
          </p:nvCxnSpPr>
          <p:spPr bwMode="auto">
            <a:xfrm>
              <a:off x="3048000" y="2209800"/>
              <a:ext cx="1016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53B2E85-8A34-9161-2811-AE68993C4B37}"/>
                </a:ext>
              </a:extLst>
            </p:cNvPr>
            <p:cNvCxnSpPr/>
            <p:nvPr/>
          </p:nvCxnSpPr>
          <p:spPr bwMode="auto">
            <a:xfrm>
              <a:off x="4902200" y="2209800"/>
              <a:ext cx="1016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C649AAE-7918-D7A4-AED4-3DA61B4586F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2209800"/>
              <a:ext cx="4064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9AC2177-FCBE-DC44-EC38-C4D47A99BFB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1752600"/>
              <a:ext cx="381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DDB6C97-917F-5F38-540B-984C6083DC5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2514600"/>
              <a:ext cx="381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668733976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Error Correction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50061" y="1346200"/>
                <a:ext cx="7924800" cy="2311398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𝑒𝑟𝑟</m:t>
                                </m:r>
                              </m:sub>
                            </m:sSub>
                          </m:e>
                        </m:acc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𝑒𝑛𝑐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 =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𝑒𝑛𝑐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&gt;|000…&gt;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800" b="0" noProof="0" dirty="0">
                  <a:ea typeface="Cambria Math" panose="02040503050406030204" pitchFamily="18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b="0" noProof="0" dirty="0">
                  <a:ea typeface="Cambria Math" panose="02040503050406030204" pitchFamily="18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(|000&gt; +|100&gt;)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(|000&gt; +|1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&gt;)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(|0&gt; +|1&gt;)</m:t>
                        </m:r>
                        <m:r>
                          <m:rPr>
                            <m:nor/>
                          </m:rPr>
                          <a:rPr lang="en-US" sz="1800" noProof="0"/>
                          <m:t> </m:t>
                        </m:r>
                      </m:e>
                      <m:sup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3-bit code, Shor 9-bit code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50061" y="1346200"/>
                <a:ext cx="7924800" cy="2311398"/>
              </a:xfrm>
              <a:blipFill>
                <a:blip r:embed="rId3"/>
                <a:stretch>
                  <a:fillRect l="-480" b="-6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1FE0B794-603C-9814-5694-3EDEC3DB0BCF}"/>
              </a:ext>
            </a:extLst>
          </p:cNvPr>
          <p:cNvGrpSpPr/>
          <p:nvPr/>
        </p:nvGrpSpPr>
        <p:grpSpPr>
          <a:xfrm>
            <a:off x="1463582" y="4343400"/>
            <a:ext cx="5089618" cy="1606231"/>
            <a:chOff x="1463582" y="4343400"/>
            <a:chExt cx="5089618" cy="16062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F9D09C-2EDE-8BFC-12BD-38165EA5279A}"/>
                </a:ext>
              </a:extLst>
            </p:cNvPr>
            <p:cNvSpPr txBox="1"/>
            <p:nvPr/>
          </p:nvSpPr>
          <p:spPr>
            <a:xfrm>
              <a:off x="2700323" y="4785361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CCCB1D-4611-9756-451F-AD0F6AD5B6D9}"/>
                </a:ext>
              </a:extLst>
            </p:cNvPr>
            <p:cNvSpPr/>
            <p:nvPr/>
          </p:nvSpPr>
          <p:spPr bwMode="auto">
            <a:xfrm>
              <a:off x="2700323" y="48006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893E8FD-8143-F17F-7ADE-F143FAA055F0}"/>
                </a:ext>
              </a:extLst>
            </p:cNvPr>
            <p:cNvSpPr/>
            <p:nvPr/>
          </p:nvSpPr>
          <p:spPr bwMode="auto">
            <a:xfrm>
              <a:off x="3462323" y="5492431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97F09E-D2CC-2694-3F1D-193CA0852197}"/>
                </a:ext>
              </a:extLst>
            </p:cNvPr>
            <p:cNvSpPr/>
            <p:nvPr/>
          </p:nvSpPr>
          <p:spPr bwMode="auto">
            <a:xfrm>
              <a:off x="5678061" y="43434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70A865-EE61-A5E7-F181-65F3E3D7F121}"/>
                </a:ext>
              </a:extLst>
            </p:cNvPr>
            <p:cNvSpPr txBox="1"/>
            <p:nvPr/>
          </p:nvSpPr>
          <p:spPr>
            <a:xfrm>
              <a:off x="3462323" y="54864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92BA6B-F6F2-0FD9-9E72-AD0255AE4365}"/>
                </a:ext>
              </a:extLst>
            </p:cNvPr>
            <p:cNvSpPr txBox="1"/>
            <p:nvPr/>
          </p:nvSpPr>
          <p:spPr>
            <a:xfrm>
              <a:off x="5672123" y="434757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2E15CD4-0E72-6A62-1122-2223C6DD1B1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166923" y="5657110"/>
              <a:ext cx="1295400" cy="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8B34E3-AD75-9751-51A3-6E1E72684D5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6446" y="5013961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5E91735-94AC-F699-0E11-BE463142DC62}"/>
                    </a:ext>
                  </a:extLst>
                </p:cNvPr>
                <p:cNvSpPr txBox="1"/>
                <p:nvPr/>
              </p:nvSpPr>
              <p:spPr>
                <a:xfrm>
                  <a:off x="1463582" y="5476518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|0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5E91735-94AC-F699-0E11-BE463142D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3582" y="5476518"/>
                  <a:ext cx="927164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F0206A8-41BC-A1EE-BC4E-781545A7AB14}"/>
                    </a:ext>
                  </a:extLst>
                </p:cNvPr>
                <p:cNvSpPr txBox="1"/>
                <p:nvPr/>
              </p:nvSpPr>
              <p:spPr>
                <a:xfrm>
                  <a:off x="1501682" y="4781490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F0206A8-41BC-A1EE-BC4E-781545A7AB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682" y="4781490"/>
                  <a:ext cx="927164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72CF37F-9396-36AA-56BD-B0E30B7343B2}"/>
                    </a:ext>
                  </a:extLst>
                </p:cNvPr>
                <p:cNvSpPr txBox="1"/>
                <p:nvPr/>
              </p:nvSpPr>
              <p:spPr>
                <a:xfrm>
                  <a:off x="1514446" y="4343400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72CF37F-9396-36AA-56BD-B0E30B7343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4446" y="4343400"/>
                  <a:ext cx="927164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7D00C6A-FED5-F662-DA1C-6E1B8EDECFB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10649" y="4484651"/>
              <a:ext cx="0" cy="36929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01DC4B2-7390-BA89-36A9-F0943E6C61EC}"/>
                </a:ext>
              </a:extLst>
            </p:cNvPr>
            <p:cNvSpPr/>
            <p:nvPr/>
          </p:nvSpPr>
          <p:spPr bwMode="auto">
            <a:xfrm>
              <a:off x="5678061" y="48768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9698B2F-A551-4589-22EC-D420D1AFC9BD}"/>
                </a:ext>
              </a:extLst>
            </p:cNvPr>
            <p:cNvSpPr txBox="1"/>
            <p:nvPr/>
          </p:nvSpPr>
          <p:spPr>
            <a:xfrm>
              <a:off x="5672123" y="488097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572F7BB-0881-CFA1-A406-3A72CDDEC3C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919523" y="5657110"/>
              <a:ext cx="1752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5574FC-C8D8-F773-03AE-127EE4D097B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157523" y="5105400"/>
              <a:ext cx="2514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6AE0436-0C33-F276-43D5-C1203BEF3D6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43123" y="4495800"/>
              <a:ext cx="34290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5DA4F154-C720-D50A-CAC4-C605676324B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706757" y="4513613"/>
              <a:ext cx="1188" cy="97580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D3D6214-3A73-C945-C898-FAFB07240CB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29323" y="5105400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68870B3-63E0-6C9C-C3DC-BDECBB02228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29323" y="4495800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47081EF-1C5C-9C65-2C37-691484FE89F9}"/>
                </a:ext>
              </a:extLst>
            </p:cNvPr>
            <p:cNvSpPr/>
            <p:nvPr/>
          </p:nvSpPr>
          <p:spPr bwMode="auto">
            <a:xfrm>
              <a:off x="5644738" y="54864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BE81074-B601-4C7F-9156-E1CCF9D0FB5C}"/>
                </a:ext>
              </a:extLst>
            </p:cNvPr>
            <p:cNvSpPr txBox="1"/>
            <p:nvPr/>
          </p:nvSpPr>
          <p:spPr>
            <a:xfrm>
              <a:off x="5638800" y="549057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65FFFC3-E851-B7D7-E769-7D94814B174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96000" y="5715000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45985354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39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Amplitude Amplification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66667" y="1905000"/>
                <a:ext cx="8610600" cy="35052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00..0&gt; =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𝑗𝑢𝑛𝑘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𝑔𝑜𝑜𝑑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𝑗𝑢𝑛𝑘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𝑗𝑢𝑛𝑘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𝑗𝑢𝑛𝑘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b="0" i="1" noProof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𝑏𝑎𝑑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𝑏𝑎𝑑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𝑗𝑢𝑛𝑘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b="0" i="1" noProof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𝑔𝑜𝑜𝑑</m:t>
                            </m:r>
                          </m:sub>
                        </m:sSub>
                      </m:e>
                    </m:ra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𝑏𝑎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ra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6667" y="1905000"/>
                <a:ext cx="8610600" cy="3505200"/>
              </a:xfrm>
              <a:blipFill>
                <a:blip r:embed="rId3"/>
                <a:stretch>
                  <a:fillRect l="-442" t="-14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B2ABB6B-809B-2747-4DF1-F54CC5BDFA13}"/>
              </a:ext>
            </a:extLst>
          </p:cNvPr>
          <p:cNvSpPr txBox="1"/>
          <p:nvPr/>
        </p:nvSpPr>
        <p:spPr>
          <a:xfrm>
            <a:off x="4571967" y="2645228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843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144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According to QM</a:t>
            </a:r>
            <a:br>
              <a:rPr lang="en-US" sz="3600" noProof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endParaRPr lang="en-US" sz="36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42900" y="1687393"/>
                <a:ext cx="8572500" cy="5246807"/>
              </a:xfrm>
            </p:spPr>
            <p:txBody>
              <a:bodyPr/>
              <a:lstStyle/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Beam splitter causes the photon to go into superposition: 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0&gt;+ 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1&gt;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noProof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|0&gt; 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state is right,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|1&gt;</m:t>
                    </m:r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up.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|0&gt; = 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r>
                  <a:rPr lang="en-US" sz="1800" noProof="0" dirty="0"/>
                  <a:t>),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|1&gt; = 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</m:m>
                  </m:oMath>
                </a14:m>
                <a:r>
                  <a:rPr lang="en-US" sz="1800" noProof="0" dirty="0"/>
                  <a:t>).  </a:t>
                </a:r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Beam splitter acts on incoming state via the matrix</a:t>
                </a:r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.</a:t>
                </a:r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experiment 1, if all photons leave source in state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r>
                  <a:rPr lang="en-US" sz="1800" noProof="0" dirty="0"/>
                  <a:t>),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after the splitter they are in state</a:t>
                </a:r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. 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So, they arrive at detector 1 with probability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detector 2 with probability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noProof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noProof="0" dirty="0"/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endParaRPr lang="en-US" sz="2000" noProof="0" dirty="0"/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However, going through another beam splitter, in experiment 2, yields the output state: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 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  <m:r>
                      <a:rPr lang="en-US" sz="1800" i="1" noProof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noProof="0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1800" noProof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.</a:t>
                </a:r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So, they always arrive at detector 2.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:endParaRPr lang="en-US" sz="16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2900" y="1687393"/>
                <a:ext cx="8572500" cy="5246807"/>
              </a:xfrm>
              <a:blipFill>
                <a:blip r:embed="rId3"/>
                <a:stretch>
                  <a:fillRect l="-591" t="-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12163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096000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Grover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53B95C3-85C9-1FED-B815-1AC2268506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0"/>
                <a:ext cx="7772400" cy="2057400"/>
              </a:xfrm>
            </p:spPr>
            <p:txBody>
              <a:bodyPr/>
              <a:lstStyle/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Search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kern="0" noProof="0" dirty="0"/>
                  <a:t>: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000" b="0" kern="0" noProof="0" dirty="0">
                  <a:ea typeface="Cambria Math" panose="02040503050406030204" pitchFamily="18" charset="0"/>
                </a:endParaRP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kern="0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0" kern="0" noProof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1" i="0" kern="0" noProof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1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f>
                        <m:f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brk m:alnAt="9"/>
                            </m:rPr>
                            <a:rPr lang="en-US" sz="20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  <m:sup/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nary>
                    </m:oMath>
                  </m:oMathPara>
                </a14:m>
                <a:endParaRPr lang="en-US" sz="2000" noProof="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53B95C3-85C9-1FED-B815-1AC2268506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0"/>
                <a:ext cx="7772400" cy="2057400"/>
              </a:xfrm>
              <a:blipFill>
                <a:blip r:embed="rId3"/>
                <a:stretch>
                  <a:fillRect l="-817" t="-3086" b="-71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901333B-26C4-E177-3D78-2337A23B7DBA}"/>
              </a:ext>
            </a:extLst>
          </p:cNvPr>
          <p:cNvSpPr/>
          <p:nvPr/>
        </p:nvSpPr>
        <p:spPr bwMode="auto">
          <a:xfrm>
            <a:off x="3974961" y="4267200"/>
            <a:ext cx="685800" cy="18288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8C9526-DE4C-1616-8093-5C8302C8AEF2}"/>
              </a:ext>
            </a:extLst>
          </p:cNvPr>
          <p:cNvSpPr txBox="1"/>
          <p:nvPr/>
        </p:nvSpPr>
        <p:spPr>
          <a:xfrm>
            <a:off x="3962400" y="485769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sz="2000" baseline="-250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en-US" sz="2000" baseline="-250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B4232C-9D21-4253-B9CA-6FEED26D4CEF}"/>
              </a:ext>
            </a:extLst>
          </p:cNvPr>
          <p:cNvCxnSpPr>
            <a:cxnSpLocks/>
          </p:cNvCxnSpPr>
          <p:nvPr/>
        </p:nvCxnSpPr>
        <p:spPr bwMode="auto">
          <a:xfrm>
            <a:off x="4660761" y="5029200"/>
            <a:ext cx="292239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9DFCFD-ADAD-C970-C3DA-3330F935CEDD}"/>
              </a:ext>
            </a:extLst>
          </p:cNvPr>
          <p:cNvCxnSpPr>
            <a:cxnSpLocks/>
          </p:cNvCxnSpPr>
          <p:nvPr/>
        </p:nvCxnSpPr>
        <p:spPr bwMode="auto">
          <a:xfrm>
            <a:off x="3352800" y="4648200"/>
            <a:ext cx="6096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CB07FF-2D2D-26E8-B71C-A15D5B439B40}"/>
              </a:ext>
            </a:extLst>
          </p:cNvPr>
          <p:cNvCxnSpPr>
            <a:cxnSpLocks/>
          </p:cNvCxnSpPr>
          <p:nvPr/>
        </p:nvCxnSpPr>
        <p:spPr bwMode="auto">
          <a:xfrm>
            <a:off x="838200" y="5486400"/>
            <a:ext cx="31242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F1D5D8-6D8F-2D6B-C93C-54F66C4D3D94}"/>
                  </a:ext>
                </a:extLst>
              </p:cNvPr>
              <p:cNvSpPr txBox="1"/>
              <p:nvPr/>
            </p:nvSpPr>
            <p:spPr>
              <a:xfrm>
                <a:off x="152400" y="4190807"/>
                <a:ext cx="3886200" cy="819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i="1" kern="0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i="1" kern="0" noProof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 +</m:t>
                      </m:r>
                      <m:rad>
                        <m:radPr>
                          <m:degHide m:val="on"/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F1D5D8-6D8F-2D6B-C93C-54F66C4D3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190807"/>
                <a:ext cx="3886200" cy="8198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3E906C-7543-FB37-2E59-17F69AA966E4}"/>
                  </a:ext>
                </a:extLst>
              </p:cNvPr>
              <p:cNvSpPr txBox="1"/>
              <p:nvPr/>
            </p:nvSpPr>
            <p:spPr>
              <a:xfrm>
                <a:off x="252450" y="533400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800" b="0" i="1" noProof="0" smtClean="0">
                          <a:latin typeface="Cambria Math" panose="02040503050406030204" pitchFamily="18" charset="0"/>
                        </a:rPr>
                        <m:t>0&gt;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3E906C-7543-FB37-2E59-17F69AA96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50" y="5334000"/>
                <a:ext cx="685800" cy="369332"/>
              </a:xfrm>
              <a:prstGeom prst="rect">
                <a:avLst/>
              </a:prstGeom>
              <a:blipFill>
                <a:blip r:embed="rId5"/>
                <a:stretch>
                  <a:fillRect l="-1818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2E4740-B72B-F509-7033-C1E8C181614A}"/>
                  </a:ext>
                </a:extLst>
              </p:cNvPr>
              <p:cNvSpPr txBox="1"/>
              <p:nvPr/>
            </p:nvSpPr>
            <p:spPr>
              <a:xfrm>
                <a:off x="5029200" y="4496169"/>
                <a:ext cx="4191000" cy="819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i="1" kern="0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i="1" kern="0" noProof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&gt;|1&gt; +</m:t>
                      </m:r>
                      <m:rad>
                        <m:radPr>
                          <m:degHide m:val="on"/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&gt;|0&gt;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2E4740-B72B-F509-7033-C1E8C1816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4496169"/>
                <a:ext cx="4191000" cy="8198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565850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41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Grover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524000"/>
                <a:ext cx="4114800" cy="2209800"/>
              </a:xfrm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Initialize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noProof="0" dirty="0"/>
                  <a:t>-qubits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|0000…0&gt;</m:t>
                    </m:r>
                  </m:oMath>
                </a14:m>
                <a:r>
                  <a:rPr lang="en-US" sz="1800" noProof="0" dirty="0"/>
                  <a:t>.</a:t>
                </a:r>
              </a:p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noProof="0" dirty="0"/>
                  <a:t> to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endParaRPr lang="en-US" sz="1800" noProof="0" dirty="0"/>
              </a:p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Apply Grover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4</m:t>
                        </m:r>
                        <m:rad>
                          <m:radPr>
                            <m:degHide m:val="on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noProof="0" dirty="0"/>
                  <a:t> times</a:t>
                </a:r>
              </a:p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Measure output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524000"/>
                <a:ext cx="4114800" cy="2209800"/>
              </a:xfrm>
              <a:blipFill>
                <a:blip r:embed="rId3"/>
                <a:stretch>
                  <a:fillRect l="-613" t="-2825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026A72E5-24E3-3924-1AD7-962C649058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" y="3886200"/>
                <a:ext cx="4114800" cy="220980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Algorithm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kern="0" noProof="0" dirty="0"/>
                  <a:t>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kern="0" noProof="0" dirty="0"/>
                  <a:t>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sSup>
                          <m:sSupPr>
                            <m:ctrlPr>
                              <a:rPr lang="en-US" sz="20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p>
                        </m:sSup>
                      </m:sub>
                    </m:sSub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noProof="0" dirty="0"/>
              </a:p>
            </p:txBody>
          </p:sp>
        </mc:Choice>
        <mc:Fallback xmlns="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026A72E5-24E3-3924-1AD7-962C64905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3886200"/>
                <a:ext cx="4114800" cy="2209800"/>
              </a:xfrm>
              <a:prstGeom prst="rect">
                <a:avLst/>
              </a:prstGeom>
              <a:blipFill>
                <a:blip r:embed="rId4"/>
                <a:stretch>
                  <a:fillRect l="-1227" t="-2273"/>
                </a:stretch>
              </a:blipFill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1C1D9E87-7389-1D0B-3083-EE13B2CFDF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67300" y="4495800"/>
                <a:ext cx="3543300" cy="160020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Algorithm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sSup>
                          <m:sSup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p>
                        </m:sSup>
                      </m:sub>
                    </m:sSub>
                  </m:oMath>
                </a14:m>
                <a:endParaRPr lang="en-US" sz="2000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:endParaRPr lang="en-US" sz="2000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kern="0" noProof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p>
                          </m:sSup>
                        </m:sub>
                      </m:sSub>
                      <m: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:|</m:t>
                      </m:r>
                      <m:r>
                        <m:rPr>
                          <m:sty m:val="p"/>
                        </m:rP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⟶−|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&gt;, 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sz="2000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kern="0" noProof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p>
                          </m:sSup>
                        </m:sub>
                      </m:sSub>
                      <m: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:|0&gt; 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⟶0|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2000" kern="0" noProof="0" dirty="0"/>
              </a:p>
            </p:txBody>
          </p:sp>
        </mc:Choice>
        <mc:Fallback xmlns=""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1C1D9E87-7389-1D0B-3083-EE13B2CFD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67300" y="4495800"/>
                <a:ext cx="3543300" cy="1600200"/>
              </a:xfrm>
              <a:prstGeom prst="rect">
                <a:avLst/>
              </a:prstGeom>
              <a:blipFill>
                <a:blip r:embed="rId5"/>
                <a:stretch>
                  <a:fillRect l="-1060" t="-3125"/>
                </a:stretch>
              </a:blipFill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3255830-8A1A-EF88-0BB9-D2CD8500E5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24400" y="1524000"/>
                <a:ext cx="4191000" cy="266700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Search</a:t>
                </a:r>
              </a:p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kern="0" noProof="0" dirty="0"/>
                  <a:t>: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000" b="0" kern="0" noProof="0" dirty="0">
                  <a:ea typeface="Cambria Math" panose="02040503050406030204" pitchFamily="18" charset="0"/>
                </a:endParaRPr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kern="0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0" kern="0" noProof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1" i="0" kern="0" noProof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1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f>
                        <m:f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brk m:alnAt="9"/>
                            </m:rPr>
                            <a:rPr lang="en-US" sz="20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  <m:sup/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nary>
                    </m:oMath>
                  </m:oMathPara>
                </a14:m>
                <a:endParaRPr lang="en-US" sz="2000" b="1" kern="0" noProof="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3255830-8A1A-EF88-0BB9-D2CD8500E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4400" y="1524000"/>
                <a:ext cx="4191000" cy="2667000"/>
              </a:xfrm>
              <a:prstGeom prst="rect">
                <a:avLst/>
              </a:prstGeom>
              <a:blipFill>
                <a:blip r:embed="rId6"/>
                <a:stretch>
                  <a:fillRect l="-1201" t="-1878" b="-43192"/>
                </a:stretch>
              </a:blipFill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4665643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End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7924800" cy="4800600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endParaRPr lang="en-US" sz="1800" noProof="0" dirty="0"/>
          </a:p>
          <a:p>
            <a:pPr defTabSz="912791">
              <a:lnSpc>
                <a:spcPct val="90000"/>
              </a:lnSpc>
            </a:pPr>
            <a:endParaRPr lang="en-US" sz="1800" noProof="0" dirty="0"/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1600" noProof="0" dirty="0"/>
          </a:p>
        </p:txBody>
      </p:sp>
    </p:spTree>
    <p:extLst>
      <p:ext uri="{BB962C8B-B14F-4D97-AF65-F5344CB8AC3E}">
        <p14:creationId xmlns:p14="http://schemas.microsoft.com/office/powerpoint/2010/main" val="1899730126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398CF-E474-3BB6-4962-F506E8F17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CA14AFF-8C0C-4026-8CE6-6FD5A2786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43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9ABFE5DD-C706-8FA0-B192-5EF1C4C65F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dirty="0"/>
              <a:t>Strings and t</a:t>
            </a:r>
            <a:r>
              <a:rPr lang="en-US" sz="4000" noProof="0" dirty="0" err="1"/>
              <a:t>hermo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CAFC2B8B-827A-F15C-2C62-B9834FECC989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981200"/>
                <a:ext cx="8229600" cy="38862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String: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𝑑𝑈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𝑑𝑥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𝐹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𝜕𝜓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Power transmitted: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𝛽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num>
                          <m:den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𝛽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den>
                            </m:f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𝑅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(4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𝑅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𝑘𝑇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d>
                          </m:e>
                        </m:func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𝜕𝛽</m:t>
                        </m:r>
                      </m:den>
                    </m:f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000" noProof="0" dirty="0"/>
                  <a:t> –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heat in system,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noProof="0" dirty="0"/>
                  <a:t> -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work on system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(1−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=(1−</m:t>
                    </m:r>
                    <m:f>
                      <m:f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noProof="0" dirty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l-GR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h𝑐</m:t>
                                    </m:r>
                                  </m:num>
                                  <m:den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CAFC2B8B-827A-F15C-2C62-B9834FECC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981200"/>
                <a:ext cx="8229600" cy="3886200"/>
              </a:xfrm>
              <a:blipFill>
                <a:blip r:embed="rId3"/>
                <a:stretch>
                  <a:fillRect l="-924" t="-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1341850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A74E6-8BFC-C1EB-6FFE-7CCBD63E2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4D4DDE2-6F63-C8E5-B838-BE3C6AFBB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44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84B7128A-D7A2-74A1-A240-570FAF881E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EM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516B29E-668A-A7C9-F393-B6EC456F7066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624818"/>
                <a:ext cx="8534400" cy="4242582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−13.6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(2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𝑉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rad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𝜕𝜌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/>
                  <a:t>Solution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l-GR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(2,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(2,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Oscillating dipole: 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𝑑𝑧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𝑢𝑡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𝑢𝑥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𝑝𝑐</m:t>
                        </m:r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 </m:t>
                        </m:r>
                        <m:sSub>
                          <m:sSub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)</m:t>
                        </m:r>
                      </m:e>
                      <m: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516B29E-668A-A7C9-F393-B6EC456F70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624818"/>
                <a:ext cx="8534400" cy="4242582"/>
              </a:xfrm>
              <a:blipFill>
                <a:blip r:embed="rId3"/>
                <a:stretch>
                  <a:fillRect l="-744" t="-9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9257867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CC124-640D-8E24-5276-C28F88846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475491D-4BF0-14D8-9D69-7CC0904E3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45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002F8535-0A2A-B2A0-4CB3-51A813E0F8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Susskind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AB3244B-F152-591B-D0C3-7AAB329AB124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35323" y="1573306"/>
                <a:ext cx="8673353" cy="4827494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the state of a system,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 complete set of orthonormal vectors which are eigenvectors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is the expected value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 = 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acc>
                          <m:accPr>
                            <m:chr m:val="̅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nary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ℂ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states in a continuous variable,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nary>
                      <m:nary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𝜑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 &lt;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400" dirty="0"/>
                  <a:t> 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2400" dirty="0"/>
                  <a:t>C-S: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acc>
                  </m:oMath>
                </a14:m>
                <a:r>
                  <a:rPr lang="en-US" sz="2400" dirty="0"/>
                  <a:t> |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acc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acc>
                  </m:oMath>
                </a14:m>
                <a:r>
                  <a:rPr lang="en-US" sz="2400" dirty="0"/>
                  <a:t>,  Triangle: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|+|</m:t>
                    </m:r>
                    <m:acc>
                      <m:accPr>
                        <m:chr m:val="⃗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≥|</m:t>
                    </m:r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40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Eigenvectors of a Hermitian operator are a complete set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Eigenvectors with different eigenvalues are orthogonal.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𝑑𝑥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≤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≤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+∆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AB3244B-F152-591B-D0C3-7AAB329AB1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5323" y="1573306"/>
                <a:ext cx="8673353" cy="4827494"/>
              </a:xfrm>
              <a:blipFill>
                <a:blip r:embed="rId3"/>
                <a:stretch>
                  <a:fillRect l="-1023" t="-12827" b="-13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9066357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9846C-9CD3-5C57-773B-9FB95E66E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872A4C2-890E-4897-ECD8-3ACE6F96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46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A1928D4F-7EE0-1239-086D-C1CACB18A4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Susskind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D4996F32-00B2-AD83-C135-F4BC93C19AAD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9100" y="1905000"/>
                <a:ext cx="8305800" cy="42672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Observables: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the observed value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projective and Hermitian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rules</a:t>
                </a:r>
              </a:p>
              <a:p>
                <a:pPr marL="857239" lvl="1" indent="-4572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Observables are represented by linear operators.   States are vectors</a:t>
                </a:r>
              </a:p>
              <a:p>
                <a:pPr marL="857239" lvl="1" indent="-4572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Results of measurements are eigenvalues</a:t>
                </a:r>
              </a:p>
              <a:p>
                <a:pPr marL="857239" lvl="1" indent="-4572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Distinguishable states correspond to orthogonal eigenvalues</a:t>
                </a:r>
              </a:p>
              <a:p>
                <a:pPr marL="857239" lvl="1" indent="-4572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state and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an observable, </a:t>
                </a:r>
                <a:endParaRPr lang="en-US" sz="2400" b="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400039" lvl="1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=&lt;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&lt;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39" lvl="1" indent="-4572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 startAt="5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Evolution of states governed by a unitary operator</a:t>
                </a:r>
              </a:p>
              <a:p>
                <a:pPr marL="857239" lvl="1" indent="-457200" defTabSz="912791">
                  <a:lnSpc>
                    <a:spcPct val="90000"/>
                  </a:lnSpc>
                  <a:buFont typeface="+mj-lt"/>
                  <a:buAutoNum type="arabicPeriod" startAt="5"/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D4996F32-00B2-AD83-C135-F4BC93C19A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9100" y="1905000"/>
                <a:ext cx="8305800" cy="4267200"/>
              </a:xfrm>
              <a:blipFill>
                <a:blip r:embed="rId3"/>
                <a:stretch>
                  <a:fillRect l="-1223" t="-2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360079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DFF3E-D220-C27F-DF8A-6EC3665B6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33175AA-6980-6ACA-E785-EE50BF857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47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CF116567-9915-8AF8-DA85-78B69D21F0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Spin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7E43F4A9-0822-F02D-2B10-4D3AC29E35B8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371600"/>
                <a:ext cx="8686800" cy="46482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Spin field: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en-US" sz="2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σ</m:t>
                    </m:r>
                    <m: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B</m:t>
                    </m:r>
                  </m:oMath>
                </a14:m>
                <a:endParaRPr lang="en-US" sz="200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&gt;+|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− 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/>
                  <a:t>Pauli matrices: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 =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os</m:t>
                              </m:r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&gt; =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7E43F4A9-0822-F02D-2B10-4D3AC29E35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371600"/>
                <a:ext cx="8686800" cy="4648200"/>
              </a:xfrm>
              <a:blipFill>
                <a:blip r:embed="rId3"/>
                <a:stretch>
                  <a:fillRect l="-876" t="-1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5560215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84E67-83FE-4268-BD6C-7C6105583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6E2580E-3979-069D-956C-A7852B0BD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48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57F95971-1637-2DAF-F49E-E2E26B8297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Entanglement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7C1AFD6-E8B4-A587-D65B-19D80A913EC8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257300"/>
                <a:ext cx="8686800" cy="5295900"/>
              </a:xfrm>
            </p:spPr>
            <p:txBody>
              <a:bodyPr/>
              <a:lstStyle/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Composite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&gt;∈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p>
                    </m:sSup>
                  </m:oMath>
                </a14:m>
                <a:r>
                  <a:rPr lang="en-US" sz="2400" dirty="0"/>
                  <a:t>, |</a:t>
                </a:r>
                <a:r>
                  <a:rPr lang="el-G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ψ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&gt;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p>
                    </m:s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𝐴𝐵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cs typeface="Calibri" panose="020F0502020204030204" pitchFamily="34" charset="0"/>
                  </a:rPr>
                  <a:t>, M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independent action</a:t>
                </a:r>
              </a:p>
              <a:p>
                <a:pPr marL="1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endParaRPr lang="en-US" sz="240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state coefficients are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state coefficients are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24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)&gt;⊗|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𝑎𝑏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Alice and Bob spins: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&gt;)⊗(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product state</a:t>
                </a: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General entangled: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𝑢𝑢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𝑢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𝑑𝑑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𝑑𝑑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Entangled: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𝑢𝑑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− |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𝑑𝑢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𝑠𝑖𝑛𝑔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𝑠𝑖𝑛𝑔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=0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7C1AFD6-E8B4-A587-D65B-19D80A913E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257300"/>
                <a:ext cx="8686800" cy="5295900"/>
              </a:xfrm>
              <a:blipFill>
                <a:blip r:embed="rId3"/>
                <a:stretch>
                  <a:fillRect l="-1168" t="-1435" r="-1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3817651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A66E3-0538-BA08-5E1D-C6A60B217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13D6761-A713-D4A4-2187-1A7B6AC64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49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335D1BB3-6E57-1077-141E-47DAD2C26A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Susskind and density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F95D79A-BE8F-A758-B027-3C79086F2687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257300"/>
                <a:ext cx="8686800" cy="52959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=−|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𝑠𝑖𝑛𝑔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=−|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𝑠𝑖𝑛𝑔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endParaRPr lang="en-US" sz="240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4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4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24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states prepared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b="0" noProof="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density operator is</a:t>
                </a:r>
                <a:endParaRPr lang="en-US" sz="2400" b="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&gt; &lt;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400" noProof="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̅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acc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acc>
                          <m:accPr>
                            <m:chr m:val="̅"/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acc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400" noProof="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sSup>
                          <m:sSupPr>
                            <m:ctrlPr>
                              <a:rPr lang="en-US" sz="24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= &lt;</m:t>
                    </m:r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𝑎𝑏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400" noProof="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sSub>
                          <m:sSub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acc>
                          </m:e>
                          <m:sub>
                            <m:sSup>
                              <m:sSupPr>
                                <m:ctrlP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sSub>
                          <m:sSub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F95D79A-BE8F-A758-B027-3C79086F26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257300"/>
                <a:ext cx="8686800" cy="5295900"/>
              </a:xfrm>
              <a:blipFill>
                <a:blip r:embed="rId3"/>
                <a:stretch>
                  <a:fillRect l="-1022" t="-11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879406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Postulates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181100"/>
                <a:ext cx="8610600" cy="54483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State of a system is a unit vector over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Hilbert space (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of dimension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qubit is a quantum system, with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.  A one qubit system is in general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0&gt;+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|1&gt;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𝑎</m:t>
                    </m:r>
                    <m:acc>
                      <m:accPr>
                        <m:chr m:val="̅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𝑏</m:t>
                    </m:r>
                    <m:acc>
                      <m:accPr>
                        <m:chr m:val="̅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2000" i="1" noProof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system, with state,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evolves according to a unitary operator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namely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(0)&gt;)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unitary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𝑈𝑥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𝑈𝑦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acc>
                      <m:accPr>
                        <m:chr m:val="̅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acc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spcBef>
                    <a:spcPts val="4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 is a Hamiltonian: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m:rPr>
                        <m:sty m:val="p"/>
                      </m:rP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ℏ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</m:num>
                      <m:den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Each observable is represented by a Hermitian operator,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expectation value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acc>
                      <m:accPr>
                        <m:chr m:val="̂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</m:acc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 outcome of a measurement of the operator is an eigenvalue of the operator.  The probability of getting a particular eigenvalue,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the square of the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-component of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181100"/>
                <a:ext cx="8610600" cy="5448300"/>
              </a:xfrm>
              <a:blipFill>
                <a:blip r:embed="rId3"/>
                <a:stretch>
                  <a:fillRect l="-736" t="-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3DB1A40-0FA4-02EC-A7B3-8D767219D497}"/>
              </a:ext>
            </a:extLst>
          </p:cNvPr>
          <p:cNvSpPr txBox="1"/>
          <p:nvPr/>
        </p:nvSpPr>
        <p:spPr>
          <a:xfrm>
            <a:off x="4571967" y="2694709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675DC8-6F66-21AE-3C4A-33326662255A}"/>
                  </a:ext>
                </a:extLst>
              </p:cNvPr>
              <p:cNvSpPr txBox="1"/>
              <p:nvPr/>
            </p:nvSpPr>
            <p:spPr>
              <a:xfrm>
                <a:off x="4513489" y="2694709"/>
                <a:ext cx="11701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675DC8-6F66-21AE-3C4A-333266622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489" y="2694709"/>
                <a:ext cx="117019" cy="153888"/>
              </a:xfrm>
              <a:prstGeom prst="rect">
                <a:avLst/>
              </a:prstGeom>
              <a:blipFill>
                <a:blip r:embed="rId4"/>
                <a:stretch>
                  <a:fillRect l="-50000" t="-7692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8ABBF5E-5E97-07E7-8D1A-DFCC8AE2B6E6}"/>
              </a:ext>
            </a:extLst>
          </p:cNvPr>
          <p:cNvSpPr txBox="1"/>
          <p:nvPr/>
        </p:nvSpPr>
        <p:spPr>
          <a:xfrm>
            <a:off x="4571967" y="2694709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14203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DE452-F1C6-E785-8DAB-73FB95FEF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DC74E8E-5463-2CCE-EE29-8D2152327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50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7F91FDC7-2BA4-0FD9-EAC6-AEE3820BBF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91318"/>
            <a:ext cx="8305767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Uncertainty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44E290F3-E037-DC87-7D0F-E6D34235AB8D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676400"/>
                <a:ext cx="8610600" cy="45720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800" b="0" noProof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r>
                      <a:rPr lang="en-US" sz="2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2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Δ</m:t>
                    </m:r>
                    <m:r>
                      <a:rPr lang="en-US" sz="2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2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r>
                  <a:rPr lang="en-US" sz="2800" b="0" noProof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  <m:r>
                      <a:rPr lang="en-US" sz="2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m:rPr>
                        <m:sty m:val="p"/>
                      </m:rPr>
                      <a:rPr lang="el-GR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Δ</m:t>
                    </m:r>
                    <m:r>
                      <a:rPr lang="en-US" sz="2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2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endParaRPr lang="en-US" sz="2800" b="0" noProof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sz="2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so 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+2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𝑌</m:t>
                            </m:r>
                          </m:e>
                        </m:d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+|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|+|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endParaRPr lang="en-US" sz="2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d>
                      <m:dPr>
                        <m:begChr m:val="|"/>
                        <m:endChr m:val="|"/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</m:oMath>
                </a14:m>
                <a:endParaRPr lang="en-US" sz="2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800" b="0" noProof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We get: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|&lt;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|[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]|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44E290F3-E037-DC87-7D0F-E6D34235AB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676400"/>
                <a:ext cx="8610600" cy="4572000"/>
              </a:xfrm>
              <a:blipFill>
                <a:blip r:embed="rId3"/>
                <a:stretch>
                  <a:fillRect l="-1620" t="-2770" r="-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8D6187-65C3-0A97-453F-FCAE2FFBCA1A}"/>
              </a:ext>
            </a:extLst>
          </p:cNvPr>
          <p:cNvSpPr txBox="1"/>
          <p:nvPr/>
        </p:nvSpPr>
        <p:spPr>
          <a:xfrm>
            <a:off x="4571967" y="2768885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72507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598D4-CF4A-C21C-7551-EDF8E2298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1E41C17-5BC5-4C7C-6ED0-0DE3E6B08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51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A2AA7146-39EC-E963-9FFC-606859EE8A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91318"/>
            <a:ext cx="8305767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Uncertainty, Evolution and Schrodinger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1E596E12-01F0-BA8F-5210-68F71DD97436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66667" y="1326759"/>
                <a:ext cx="8610600" cy="4572000"/>
              </a:xfrm>
            </p:spPr>
            <p:txBody>
              <a:bodyPr/>
              <a:lstStyle/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endParaRPr lang="en-US" sz="2400" b="0" noProof="0" dirty="0"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b="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Unitary evolution: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  <m:d>
                          <m:d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d>
                      <m:d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𝜖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=(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𝜖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 −|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num>
                      <m:den>
                        <m:r>
                          <a:rPr lang="en-US" sz="24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𝜖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or,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num>
                      <m:den>
                        <m:r>
                          <a:rPr lang="en-US" sz="24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sz="24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=&lt;</m:t>
                    </m:r>
                    <m:acc>
                      <m:accPr>
                        <m:chr m:val="̇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d>
                      <m:dPr>
                        <m:begChr m:val="|"/>
                        <m:endChr m:val="|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&gt;+&lt;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acc>
                      <m:accPr>
                        <m:chr m:val="̇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</m:oMath>
                </a14:m>
                <a:endParaRPr lang="en-US" sz="24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r>
                  <a:rPr lang="en-US" sz="2400" b="0" noProof="0" dirty="0">
                    <a:cs typeface="Calibri" panose="020F0502020204030204" pitchFamily="34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𝐻𝐿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 −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𝐻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𝐻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This gives conservation of energy since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1E596E12-01F0-BA8F-5210-68F71DD974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6667" y="1326759"/>
                <a:ext cx="8610600" cy="4572000"/>
              </a:xfrm>
              <a:blipFill>
                <a:blip r:embed="rId3"/>
                <a:stretch>
                  <a:fillRect l="-1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643E750-50D9-179C-8197-25C467E9CE4E}"/>
              </a:ext>
            </a:extLst>
          </p:cNvPr>
          <p:cNvSpPr txBox="1"/>
          <p:nvPr/>
        </p:nvSpPr>
        <p:spPr>
          <a:xfrm>
            <a:off x="4571967" y="2768885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324273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0733D-359F-6694-3B39-F7612B298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1B4D2A0-0203-6E47-398F-051F2D46F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52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EF0298BB-BC5C-448C-9A00-31ED08430D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Momentum space and Fourier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175266E-4381-B81D-5501-2053A38D812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371600"/>
                <a:ext cx="8686800" cy="4876800"/>
              </a:xfrm>
            </p:spPr>
            <p:txBody>
              <a:bodyPr/>
              <a:lstStyle/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is equivalent to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ℏ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Eigenvectors are solutions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ℏ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𝜕𝜓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𝐴𝑒𝑥𝑝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𝑝𝑥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Wavelength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𝐴𝑒𝑥𝑝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𝑝𝑥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den>
                    </m:f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&lt;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&gt;|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put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but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and  </a:t>
                </a: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⁡(−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𝑝𝑥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Similarly,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and</a:t>
                </a:r>
              </a:p>
              <a:p>
                <a:pPr defTabSz="912791">
                  <a:spcBef>
                    <a:spcPts val="200"/>
                  </a:spcBef>
                </a:pPr>
                <a:r>
                  <a:rPr lang="en-US" sz="200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𝑝𝑥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  <m:acc>
                          <m:accPr>
                            <m:chr m:val="̃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b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𝑝𝑥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  <m:acc>
                          <m:accPr>
                            <m:chr m:val="̃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dp</m:t>
                        </m:r>
                        <m:r>
                          <m:rPr>
                            <m:nor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</a:t>
                </a: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𝑝𝑥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m:rPr>
                            <m:nor/>
                          </m:rP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0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175266E-4381-B81D-5501-2053A38D81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371600"/>
                <a:ext cx="8686800" cy="4876800"/>
              </a:xfrm>
              <a:blipFill>
                <a:blip r:embed="rId3"/>
                <a:stretch>
                  <a:fillRect l="-731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2939454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0B47C-47BC-6A49-D4A6-4D0E600A9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BA24731-486F-F202-C871-49534290D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53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E80FAFF7-EBF2-C16F-96F2-F7B7DA9C98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Susskind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F027685A-DD57-58A2-2F55-90BAD29F7CBF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524000"/>
                <a:ext cx="8686800" cy="4724400"/>
              </a:xfrm>
            </p:spPr>
            <p:txBody>
              <a:bodyPr/>
              <a:lstStyle/>
              <a:p>
                <a:pPr marL="342901" indent="-34290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Aexp</m:t>
                        </m:r>
                      </m:fName>
                      <m:e>
                        <m:d>
                          <m:d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ctrlP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𝑝𝑥</m:t>
                                </m:r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p>
                                        <m:r>
                                          <a:rPr lang="en-US" sz="24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r>
                                      <a:rPr lang="en-US" sz="24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</m:num>
                              <m:den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complete set of solutions</a:t>
                </a:r>
              </a:p>
              <a:p>
                <a:pPr marL="342901" indent="-34290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̃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𝑝𝑥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240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Dynamics:  </a:t>
                </a:r>
                <a:endParaRPr lang="en-US" sz="24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i="1" dirty="0">
                    <a:latin typeface="Cambria Math" panose="02040503050406030204" pitchFamily="18" charset="0"/>
                    <a:cs typeface="Calibri" panose="020F0502020204030204" pitchFamily="34" charset="0"/>
                  </a:rPr>
                  <a:t>X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𝜕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→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get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den>
                    </m:f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𝜕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1" indent="-342900" defTabSz="912791">
                  <a:lnSpc>
                    <a:spcPct val="90000"/>
                  </a:lnSpc>
                  <a:spcBef>
                    <a:spcPts val="200"/>
                  </a:spcBef>
                  <a:buFont typeface="Arial" panose="020B0604020202020204" pitchFamily="34" charset="0"/>
                  <a:buChar char="•"/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marL="342901" indent="-342900" defTabSz="912791">
                  <a:lnSpc>
                    <a:spcPct val="90000"/>
                  </a:lnSpc>
                  <a:spcBef>
                    <a:spcPts val="2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num>
                      <m:den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</m:d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=−&lt;</m:t>
                    </m:r>
                    <m:f>
                      <m:fPr>
                        <m:ctrlP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num>
                      <m:den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den>
                    </m:f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marL="342901" indent="-342900" defTabSz="912791">
                  <a:lnSpc>
                    <a:spcPct val="90000"/>
                  </a:lnSpc>
                  <a:spcBef>
                    <a:spcPts val="2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ℏ</m:t>
                    </m:r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𝑑𝑉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F027685A-DD57-58A2-2F55-90BAD29F7C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524000"/>
                <a:ext cx="8686800" cy="4724400"/>
              </a:xfrm>
              <a:blipFill>
                <a:blip r:embed="rId3"/>
                <a:stretch>
                  <a:fillRect l="-1168" t="-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7683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83CCD-FD65-4E82-0433-7BFF55302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FE03B4A-1E16-D5F9-14B6-3FE27028B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54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98E88597-F3E1-3DD4-C3B1-5A6A300564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Standard solution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4634488-5E0A-95A5-7807-CD3559AEACC7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524000"/>
                <a:ext cx="8305800" cy="4811486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Standard method:</a:t>
                </a:r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Get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Prepare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=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noProof="0" dirty="0"/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=&lt;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⁡(−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dirty="0"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Correlation and means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𝐴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&lt;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&gt;|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&lt;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]|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𝐴𝐵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 −  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= -1</a:t>
                </a: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4634488-5E0A-95A5-7807-CD3559AEAC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524000"/>
                <a:ext cx="8305800" cy="4811486"/>
              </a:xfrm>
              <a:blipFill>
                <a:blip r:embed="rId3"/>
                <a:stretch>
                  <a:fillRect l="-1221" t="-1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8831221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92823-B664-43AE-FF43-D883216C1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DFBBD83-9290-A43B-E6A7-D541F1D4D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55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37E14C1E-508A-FAF1-999F-248BEFACC2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Harmonic Oscillator, </a:t>
            </a:r>
            <a:r>
              <a:rPr lang="en-US" sz="4000" noProof="0" dirty="0" err="1"/>
              <a:t>etc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48BA59E6-7556-3FB5-4B44-70A38637CA3C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4648200"/>
              </a:xfrm>
            </p:spPr>
            <p:txBody>
              <a:bodyPr/>
              <a:lstStyle/>
              <a:p>
                <a:pPr marL="0" indent="0" defTabSz="912791">
                  <a:spcBef>
                    <a:spcPts val="200"/>
                  </a:spcBef>
                  <a:buNone/>
                </a:pPr>
                <a:endParaRPr lang="en-US" sz="24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d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Ground state: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2ℏ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num>
                      <m:den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</m:sup>
                    </m:sSup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𝜔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</m:rad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𝜔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</m:rad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US" sz="24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If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ℏ(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d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n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=|</m:t>
                    </m:r>
                    <m:r>
                      <m:rPr>
                        <m:sty m:val="p"/>
                      </m:rP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n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+1&gt;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Particle in box: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8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𝐶𝑠𝑖𝑛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48BA59E6-7556-3FB5-4B44-70A38637CA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4648200"/>
              </a:xfrm>
              <a:blipFill>
                <a:blip r:embed="rId3"/>
                <a:stretch>
                  <a:fillRect l="-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6961630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EA36-94F6-3891-6C09-160C4FF92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577B5D4-49AC-042D-86FF-6E47D13BF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56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A753F52A-C4FE-0F27-2DD1-1A8CFAF803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Multi-particle systems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01C3BC0A-DC66-5ED8-8532-55B61B5CBEFF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181600"/>
              </a:xfrm>
            </p:spPr>
            <p:txBody>
              <a:bodyPr/>
              <a:lstStyle/>
              <a:p>
                <a:pPr defTabSz="912791">
                  <a:spcBef>
                    <a:spcPts val="200"/>
                  </a:spcBef>
                </a:pPr>
                <a:r>
                  <a:rPr lang="en-US" sz="2400" b="0" noProof="0" dirty="0">
                    <a:latin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400" b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Two particles: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b="0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Sup>
                      <m:sSub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∇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b="0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Product state, particle 1 in state a, particle 2 in state b: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)∙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±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)∙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4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±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)∙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endParaRPr lang="en-US" sz="24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Bosons: + sign, Fermions: - sign</a:t>
                </a: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b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fermions, if both have same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=0</m:t>
                    </m:r>
                  </m:oMath>
                </a14:m>
                <a:endParaRPr lang="en-US" sz="24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±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b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+ for bosons, - for fermions</a:t>
                </a: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Distinguishable and indistinguishable particles</a:t>
                </a: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b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Free electron gas in lattice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𝐹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(3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400" b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𝑑𝐸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den>
                    </m:f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𝑑𝑘</m:t>
                    </m:r>
                  </m:oMath>
                </a14:m>
                <a:endParaRPr lang="en-US" sz="24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endParaRPr lang="en-US" sz="24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01C3BC0A-DC66-5ED8-8532-55B61B5CBE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181600"/>
              </a:xfrm>
              <a:blipFill>
                <a:blip r:embed="rId3"/>
                <a:stretch>
                  <a:fillRect l="-1170" t="-1222" b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6750983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72DC8-20F7-37E4-8A0A-A5E82D1F8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6114D5F-948C-7DC4-1DD0-65B6E764D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57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C7DD935D-1D53-4F02-75D1-64D96D3B97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dirty="0"/>
              <a:t>Quantum Field Theory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8A97D2D5-3981-ABCF-C315-DE73E3B96A0E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81000" y="1423182"/>
                <a:ext cx="82296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ℏ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ℏ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/>
                  <a:t>For a given wave number, number of particles is the </a:t>
                </a:r>
                <a:r>
                  <a:rPr lang="en-US" sz="2000" dirty="0" err="1"/>
                  <a:t>exitation</a:t>
                </a:r>
                <a:r>
                  <a:rPr lang="en-US" sz="2000" dirty="0"/>
                  <a:t> number (n)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)&gt; 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)&gt; 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/>
                  <a:t>Procedure: Express field in wave number Fourier space, </a:t>
                </a:r>
                <a:r>
                  <a:rPr lang="en-US" sz="2000" dirty="0" err="1"/>
                  <a:t>exitations</a:t>
                </a:r>
                <a:r>
                  <a:rPr lang="en-US" sz="2000" dirty="0"/>
                  <a:t> corresponding to wave numbers correspond to particles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 a free field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𝑖𝑘𝑥</m:t>
                            </m:r>
                          </m:sup>
                        </m:sSup>
                      </m:e>
                    </m:nary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/>
                  <a:t>Free scalar field is infinite collection of harmonic oscillators</a:t>
                </a: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8A97D2D5-3981-ABCF-C315-DE73E3B96A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1000" y="1423182"/>
                <a:ext cx="8229600" cy="4800600"/>
              </a:xfrm>
              <a:blipFill>
                <a:blip r:embed="rId3"/>
                <a:stretch>
                  <a:fillRect l="-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1341524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F92FE-5CF5-2CE1-2673-9C62C32E1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ADDD777-388D-B16A-D0A6-B88B71C05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58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B0846220-2945-8407-261B-E7BF32EC10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QFT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B9629B43-2106-EC0F-9B65-5492E940BD18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({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)}|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/>
                  <a:t>, probability is for entire field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/>
                  <a:t>Coupling constant for QED is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rad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137</m:t>
                        </m:r>
                      </m:den>
                    </m:f>
                  </m:oMath>
                </a14:m>
                <a:r>
                  <a:rPr lang="en-US" sz="2000" noProof="0" dirty="0"/>
                  <a:t> is fine constant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/>
                  <a:t>Find </a:t>
                </a:r>
                <a:r>
                  <a:rPr lang="en-US" sz="2000" dirty="0" err="1"/>
                  <a:t>Lagr</a:t>
                </a:r>
                <a:r>
                  <a:rPr lang="en-US" sz="2000" noProof="0" dirty="0" err="1"/>
                  <a:t>angian</a:t>
                </a:r>
                <a:r>
                  <a:rPr lang="en-US" sz="2000" noProof="0" dirty="0"/>
                  <a:t> density and integrate to get </a:t>
                </a:r>
                <a:r>
                  <a:rPr lang="en-US" sz="2000" noProof="0" dirty="0" err="1"/>
                  <a:t>Lagrangian</a:t>
                </a: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 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)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interactions: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 are coupling constants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000" dirty="0"/>
                  <a:t> for “sombrero” potential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B9629B43-2106-EC0F-9B65-5492E940BD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  <a:blipFill>
                <a:blip r:embed="rId3"/>
                <a:stretch>
                  <a:fillRect l="-960" t="-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6348556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94980-832B-9B9E-F7B1-B17AEDCE8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C375A6B-A4B9-A3A4-3690-54C1CD731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59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D5AED4F5-4D91-3D1E-C17A-6898E6947F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Quantum Field Theory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F5686C94-4C33-CEDE-C22B-3AD387371224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/>
                  <a:t>Path Integrals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000" noProof="0" dirty="0"/>
                  <a:t>, </a:t>
                </a:r>
                <a:endParaRPr lang="en-US" sz="2000" i="1" noProof="0" dirty="0">
                  <a:latin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/>
                  <a:t> is evolution over small time slices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𝑖𝐴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/ℏ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noProof="0" dirty="0"/>
                  <a:t>, integral is over all paths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𝑄𝐸𝐷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=−</m:t>
                    </m:r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rad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F5686C94-4C33-CEDE-C22B-3AD3873712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  <a:blipFill>
                <a:blip r:embed="rId3"/>
                <a:stretch>
                  <a:fillRect l="-800" t="-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124938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7B9D7-B1D1-27BF-FB11-8EAE18882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87AF484-B0CF-E56E-C348-ED3200BDA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6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B614E3F8-5F33-5455-32AD-2279984DF6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Postulates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5DF6D9E5-2871-2F02-5DEF-5D9ED059222C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409700"/>
                <a:ext cx="8610600" cy="5448300"/>
              </a:xfrm>
            </p:spPr>
            <p:txBody>
              <a:bodyPr/>
              <a:lstStyle/>
              <a:p>
                <a:pPr marL="457200" indent="-457200" defTabSz="912791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Two physical systems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i="1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can be treated as a single system,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noProof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 state,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 state,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joint state is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&gt;⊗</m:t>
                    </m:r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an orthonormal basis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one can perform a von-Neuman measurement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on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that outputs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probability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It is projective.  </a:t>
                </a:r>
              </a:p>
              <a:p>
                <a:pPr marL="400039" lvl="1" indent="0" defTabSz="912791">
                  <a:lnSpc>
                    <a:spcPct val="90000"/>
                  </a:lnSpc>
                  <a:buNone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Further,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 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</m:e>
                    </m:d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measurement yields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probability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leaves state in </a:t>
                </a:r>
                <a14:m>
                  <m:oMath xmlns:m="http://schemas.openxmlformats.org/officeDocument/2006/math"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 |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</m:e>
                        </m:nary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5DF6D9E5-2871-2F02-5DEF-5D9ED05922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409700"/>
                <a:ext cx="8610600" cy="5448300"/>
              </a:xfrm>
              <a:blipFill>
                <a:blip r:embed="rId3"/>
                <a:stretch>
                  <a:fillRect l="-736" t="-1163" r="-1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9891700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2B72A-61CC-4BCD-268E-7E9678218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A356476-C2CB-9B6F-44EC-847D2981B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60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8D4FA27F-1514-1A03-E892-BDD22B4E88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Symmetries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6C6D2936-292F-1416-FA89-494BF32BD5FE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</p:spPr>
            <p:txBody>
              <a:bodyPr/>
              <a:lstStyle/>
              <a:p>
                <a:pPr marL="342901" indent="-342900" defTabSz="912791">
                  <a:lnSpc>
                    <a:spcPct val="90000"/>
                  </a:lnSpc>
                </a:pPr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Translational symmetry: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</m:den>
                    </m:f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𝜕𝜓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sz="2000" noProof="0" dirty="0"/>
              </a:p>
              <a:p>
                <a:pPr marL="342901" indent="-342900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</m:den>
                        </m:f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=(1+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𝑖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</m:den>
                    </m:f>
                    <m:acc>
                      <m:accPr>
                        <m:chr m:val="̂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. 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Generator of symmetry group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</m:den>
                    </m:f>
                  </m:oMath>
                </a14:m>
                <a:endParaRPr lang="en-US" sz="2000" noProof="0" dirty="0"/>
              </a:p>
              <a:p>
                <a:pPr marL="342901" indent="-342900"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Noether: </a:t>
                </a: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noProof="0" dirty="0"/>
                  <a:t> changes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sz="2000" noProof="0" dirty="0"/>
                  <a:t> by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p>
                    </m:sSup>
                  </m:oMath>
                </a14:m>
                <a:r>
                  <a:rPr lang="en-US" sz="2000" noProof="0" dirty="0"/>
                  <a:t>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  <m:sup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noProof="0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bSup>
                      <m:sSub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noProof="0" dirty="0"/>
                  <a:t>. 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Continuous symmetries conserve currents.</a:t>
                </a:r>
              </a:p>
              <a:p>
                <a:pPr marL="342901" indent="-342900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→|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1" indent="-342900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=|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𝑉𝑈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1" indent="-342900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𝜖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=1−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𝐺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6C6D2936-292F-1416-FA89-494BF32BD5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  <a:blipFill>
                <a:blip r:embed="rId3"/>
                <a:stretch>
                  <a:fillRect l="-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5531168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ACEBF-964C-11EB-6563-0B0C8C888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2C5DE93-C241-A82E-DBDF-825565E7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61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0F8B6BDB-D317-0850-DA95-C12FBC21B3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Symmetries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D70E7CEE-C3AF-FA87-ACC2-35AF2B81BD4A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</p:spPr>
            <p:txBody>
              <a:bodyPr/>
              <a:lstStyle/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Translational symmetry: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</m:den>
                    </m:f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𝜕𝜓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sz="2000" noProof="0" dirty="0"/>
              </a:p>
              <a:p>
                <a:pPr marL="342901" indent="-342900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</m:den>
                        </m:f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=(1+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𝑖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</m:den>
                    </m:f>
                    <m:acc>
                      <m:accPr>
                        <m:chr m:val="̂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. 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Generator of symmetry group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</m:den>
                    </m:f>
                  </m:oMath>
                </a14:m>
                <a:endParaRPr lang="en-US" sz="2000" noProof="0" dirty="0"/>
              </a:p>
              <a:p>
                <a:pPr marL="342901" indent="-342900"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Noether: </a:t>
                </a: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noProof="0" dirty="0"/>
                  <a:t> changes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sz="2000" noProof="0" dirty="0"/>
                  <a:t> by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p>
                    </m:sSup>
                  </m:oMath>
                </a14:m>
                <a:r>
                  <a:rPr lang="en-US" sz="2000" noProof="0" dirty="0"/>
                  <a:t>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  <m:sup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noProof="0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bSup>
                      <m:sSub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noProof="0" dirty="0"/>
                  <a:t>. 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Continuous symmetries conserve currents.</a:t>
                </a:r>
              </a:p>
              <a:p>
                <a:pPr marL="342901" indent="-342900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Rotational symmetries: 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𝜃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)→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𝜃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𝛿𝜓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𝜕𝜓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𝜕𝜃</m:t>
                        </m:r>
                      </m:den>
                    </m:f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342901" indent="-342900"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Rewrite as: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𝛿𝜓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)(−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𝜕𝜓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𝜕𝜃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𝜕𝜃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𝛿𝜓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ℏ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𝜕𝜃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generator</a:t>
                </a:r>
              </a:p>
              <a:p>
                <a:pPr marL="342901" indent="-342900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spin: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𝜃</m:t>
                            </m:r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𝐿𝑀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≠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𝑀𝐿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1" indent="-342900"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symmetries, so is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𝑖𝐶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Group operation in the Lie group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D70E7CEE-C3AF-FA87-ACC2-35AF2B81BD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  <a:blipFill>
                <a:blip r:embed="rId3"/>
                <a:stretch>
                  <a:fillRect l="-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0143784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56FAE-F199-F4D1-95DC-622528432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839DA4E-FB31-D39A-6A10-416E9C033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62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86E73744-1B64-F27E-E12A-B69F7D7105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Symmetries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6C28C242-E095-DA89-AADB-519365F04E71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</p:spPr>
            <p:txBody>
              <a:bodyPr/>
              <a:lstStyle/>
              <a:p>
                <a:pPr marL="342901" indent="-342900"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𝛿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𝛿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by a small rotation,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𝛿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𝛿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𝛿𝜓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𝜕𝜓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𝜕𝜓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den>
                    </m:f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1" indent="-342900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1" indent="-342900"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342901" indent="-342900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𝑧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=−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1" indent="-342900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+ 1</m:t>
                        </m:r>
                      </m:e>
                    </m:d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sz="2000" dirty="0"/>
              </a:p>
              <a:p>
                <a:pPr marL="342901" indent="-342900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sz="2000" dirty="0"/>
              </a:p>
              <a:p>
                <a:pPr marL="342901" indent="-342900"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 Hamiltonian: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&gt; =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1" indent="-342900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+1&gt; 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+1&gt;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6C28C242-E095-DA89-AADB-519365F04E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  <a:blipFill>
                <a:blip r:embed="rId3"/>
                <a:stretch>
                  <a:fillRect l="-960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7492468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A1FE6-8A7C-7977-D6D9-A04BF1795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141C24C-F0D2-4179-52C9-30F7345D3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63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0F32418A-64D6-E05C-8C56-DE6B5933CE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Fundamental Forces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7FF70E98-D2D0-B340-0599-58500DA45F21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804182"/>
                <a:ext cx="7924800" cy="3758418"/>
              </a:xfrm>
            </p:spPr>
            <p:txBody>
              <a:bodyPr/>
              <a:lstStyle/>
              <a:p>
                <a:pPr marL="285751" indent="-285750" defTabSz="912791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Spin 0 corresponds to scalar described by scalar field dynamics modeled  by Klein Gordan equation</a:t>
                </a:r>
              </a:p>
              <a:p>
                <a:pPr marL="285751" indent="-285750" defTabSz="912791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corresponds to spinor described by spinor field dynamics modeled  by Dirac equation</a:t>
                </a:r>
              </a:p>
              <a:p>
                <a:pPr marL="285751" indent="-285750" defTabSz="912791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Spin 1, massless corresponds to vector described by massive gauge field dynamics modeled  by Proca equation</a:t>
                </a:r>
              </a:p>
              <a:p>
                <a:pPr marL="285751" indent="-285750" defTabSz="912791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Spin 0 massive corresponds to vector described by massless gauge field dynamics modeled  by Maxwell equation</a:t>
                </a:r>
              </a:p>
              <a:p>
                <a:pPr marL="285751" indent="-285750" defTabSz="912791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7FF70E98-D2D0-B340-0599-58500DA45F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804182"/>
                <a:ext cx="7924800" cy="3758418"/>
              </a:xfrm>
              <a:blipFill>
                <a:blip r:embed="rId3"/>
                <a:stretch>
                  <a:fillRect l="-1120" t="-2020" r="-1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26620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00E6E-EC36-7D27-8756-550FADFC7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E45C184-A3F8-02A1-1468-1DE60DBB8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64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28FF83B7-02BC-8CA4-B546-DF45F5E3EC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QFT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23123DD5-99CC-AFC3-960C-A429D124969D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371600"/>
                <a:ext cx="8153400" cy="4852182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𝑌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𝑍</m:t>
                            </m:r>
                          </m:e>
                        </m:d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𝑋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𝑌</m:t>
                            </m:r>
                          </m:e>
                        </m:d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𝑍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</m:t>
                    </m:r>
                  </m:oMath>
                </a14:m>
                <a:endParaRPr lang="en-US" sz="20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±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±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𝜔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b="0" i="1" noProof="0" dirty="0">
                    <a:latin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number operator,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ground state</a:t>
                </a:r>
                <a:endParaRPr lang="en-US" sz="20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=ℏ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</m:oMath>
                </a14:m>
                <a:r>
                  <a:rPr lang="en-US" sz="2000" b="0" i="1" noProof="0" dirty="0">
                    <a:latin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:r>
                  <a:rPr lang="en-US" sz="20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±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±</m:t>
                            </m:r>
                          </m:sup>
                        </m:sSup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</m:t>
                    </m:r>
                  </m:oMath>
                </a14:m>
                <a:r>
                  <a:rPr lang="en-US" sz="2000" b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</m:sup>
                        </m:sSubSup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20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…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</m:oMath>
                </a14:m>
                <a:r>
                  <a:rPr lang="en-US" sz="2000" noProof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state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particles,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ad>
                          <m:radPr>
                            <m:deg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+1</m:t>
                            </m:r>
                          </m:e>
                        </m:rad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+1&gt;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</m:sup>
                    </m:sSup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=|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−1&gt;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sub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…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ad>
                      <m:radPr>
                        <m:deg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+1</m:t>
                        </m:r>
                      </m:e>
                    </m:ra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+1,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…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Ψ</m:t>
                        </m:r>
                      </m:e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†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</m:sup>
                        </m:sSubSup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𝜓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an operator and observable.  Value at every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field</a:t>
                </a: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23123DD5-99CC-AFC3-960C-A429D12496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371600"/>
                <a:ext cx="8153400" cy="4852182"/>
              </a:xfrm>
              <a:blipFill>
                <a:blip r:embed="rId3"/>
                <a:stretch>
                  <a:fillRect l="-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B1F4F42-0B12-20F1-C21F-9896CA76B020}"/>
              </a:ext>
            </a:extLst>
          </p:cNvPr>
          <p:cNvSpPr txBox="1"/>
          <p:nvPr/>
        </p:nvSpPr>
        <p:spPr>
          <a:xfrm>
            <a:off x="4571967" y="2645228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802642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B2EC7-A285-6C09-65EF-BD2436B98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197EE07-EF2C-0CE7-BD5D-6C34D75E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65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454BCCC5-35DE-DF87-F34C-CE132A8035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QFT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CE2ED521-D909-014A-76DD-79108258C956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371600"/>
                <a:ext cx="8153400" cy="4852182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…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</m:oMath>
                </a14:m>
                <a:r>
                  <a:rPr lang="en-US" sz="2000" noProof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state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particles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|000…0&gt;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:r>
                  <a:rPr lang="en-US" sz="2000" noProof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vacum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state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nary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Ψ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 </m:t>
                            </m:r>
                          </m:sup>
                        </m:sSubSup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𝜓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applying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Ψ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creates particle at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 </m:t>
                            </m:r>
                          </m:sup>
                        </m:sSubSup>
                      </m:e>
                    </m:nary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|0&gt; 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Bosons: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Ψ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Ψ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Ψ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d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Ψ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Ψ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Ψ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Boson fields: photon, graviton, Higgs</a:t>
                </a:r>
                <a:r>
                  <a:rPr lang="en-US" sz="2000">
                    <a:latin typeface="Calibri" panose="020F0502020204030204" pitchFamily="34" charset="0"/>
                    <a:cs typeface="Calibri" panose="020F0502020204030204" pitchFamily="34" charset="0"/>
                  </a:rPr>
                  <a:t>, gluon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CE2ED521-D909-014A-76DD-79108258C9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371600"/>
                <a:ext cx="8153400" cy="4852182"/>
              </a:xfrm>
              <a:blipFill>
                <a:blip r:embed="rId3"/>
                <a:stretch>
                  <a:fillRect l="-1711" t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71369BF-C152-C50E-703B-F0F61E16C9EF}"/>
              </a:ext>
            </a:extLst>
          </p:cNvPr>
          <p:cNvSpPr txBox="1"/>
          <p:nvPr/>
        </p:nvSpPr>
        <p:spPr>
          <a:xfrm>
            <a:off x="4571967" y="2645228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637311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70751-6197-F3FA-FA60-15809D4A3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81E6E6A-A870-0E26-AD6D-4E8C5F00F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66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1803EBBE-456D-3332-08B8-84F10B8738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QFT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C796AEC5-F504-948D-E13E-C2F0FA59AF95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600200"/>
                <a:ext cx="8153400" cy="4623582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𝑖𝑛𝑡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𝜌𝜙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Hamilton: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Dirac: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𝜕𝜓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𝜕𝜓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den>
                    </m:f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den>
                    </m:f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𝛽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C796AEC5-F504-948D-E13E-C2F0FA59AF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0200"/>
                <a:ext cx="8153400" cy="4623582"/>
              </a:xfrm>
              <a:blipFill>
                <a:blip r:embed="rId3"/>
                <a:stretch>
                  <a:fillRect l="-778" t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C154168-0A60-BDB9-1A72-2407A81AA545}"/>
              </a:ext>
            </a:extLst>
          </p:cNvPr>
          <p:cNvSpPr txBox="1"/>
          <p:nvPr/>
        </p:nvSpPr>
        <p:spPr>
          <a:xfrm>
            <a:off x="4571967" y="2645228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677131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374AE-5AC6-5FDE-A53B-EB8611E63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9C475CF-2950-949E-3820-157028468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67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B36588DC-0787-54F3-B63F-7AD533FFCF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Tensors and EM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E49FF31B-DDFB-10A9-6B58-5ACC7C6DD9C0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243818"/>
                <a:ext cx="8534400" cy="5156982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𝐽</m:t>
                        </m:r>
                      </m:e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𝑐</m:t>
                              </m:r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𝜌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𝑗</m:t>
                                  </m:r>
                                </m:e>
                              </m:acc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</m:e>
                      <m:sub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=(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den>
                    </m:f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Maxwell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’s equations in tensor notation: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𝐹</m:t>
                        </m:r>
                      </m:e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𝜇𝜐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𝐽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𝜐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sub>
                    </m:sSub>
                    <m:sPre>
                      <m:sPre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PrePr>
                      <m:sub/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  <m:e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𝜇𝜐</m:t>
                            </m:r>
                          </m:sup>
                        </m:sSup>
                      </m:e>
                    </m:sPre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𝐹</m:t>
                        </m:r>
                      </m:e>
                      <m:sub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𝜇𝜐</m:t>
                        </m:r>
                      </m:sub>
                    </m:sSub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𝐹</m:t>
                        </m:r>
                      </m:e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𝜇𝜐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Pre>
                      <m:sPre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PrePr>
                      <m:sub/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𝜇𝜐</m:t>
                            </m:r>
                          </m:sup>
                        </m:sSup>
                      </m:e>
                    </m:sPre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𝐹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𝜇𝜐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E49FF31B-DDFB-10A9-6B58-5ACC7C6DD9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243818"/>
                <a:ext cx="8534400" cy="5156982"/>
              </a:xfrm>
              <a:blipFill>
                <a:blip r:embed="rId3"/>
                <a:stretch>
                  <a:fillRect l="-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B0D9739-6BF0-D2D3-0513-3841D08F7040}"/>
              </a:ext>
            </a:extLst>
          </p:cNvPr>
          <p:cNvSpPr txBox="1"/>
          <p:nvPr/>
        </p:nvSpPr>
        <p:spPr>
          <a:xfrm>
            <a:off x="4571967" y="2645228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22645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Linear Algebra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42900" y="1600200"/>
                <a:ext cx="84582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Dirac Notation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Element in Hilbert space of dimension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represented by n-entry symbol.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|000…00&gt;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↔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(1, 0,…,0)</m:t>
                        </m:r>
                        <m:r>
                          <m:rPr>
                            <m:nor/>
                          </m:rPr>
                          <a:rPr lang="en-US" sz="2000" noProof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|000…01&gt;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↔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(0, 1,…,0)</m:t>
                        </m:r>
                        <m:r>
                          <m:rPr>
                            <m:nor/>
                          </m:rPr>
                          <a:rPr lang="en-US" sz="2000" noProof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…,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 111…1&gt;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↔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(0,0,…,1)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column vectors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coordinates.</a:t>
                </a: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Notation: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|0&gt; 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⊗|0&gt;⨂…⨂|0&gt; =|000…0&gt;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normal if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Spectral Theorem: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normal operator in the Hilbert space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is an orthonormal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each is an eigenvector of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For every such , there is a unitary matrix,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𝑃</m:t>
                    </m:r>
                    <m:r>
                      <m:rPr>
                        <m:sty m:val="p"/>
                      </m:rP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diagonal.</a:t>
                </a: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Dual basis</a:t>
                </a: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Inner product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Outer product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</m:e>
                        </m:d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𝜙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&gt;)</a:t>
                </a: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Every linear operator can be written as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:endParaRPr lang="en-US" sz="200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</m:d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2900" y="1600200"/>
                <a:ext cx="8458200" cy="4800600"/>
              </a:xfrm>
              <a:blipFill>
                <a:blip r:embed="rId3"/>
                <a:stretch>
                  <a:fillRect l="-599" t="-1583" r="-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97131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Linear Algebra (continued)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90500" y="1752600"/>
                <a:ext cx="8267700" cy="4343400"/>
              </a:xfrm>
            </p:spPr>
            <p:txBody>
              <a:bodyPr/>
              <a:lstStyle/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Tensor product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</m:m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i="1" noProof="0" dirty="0">
                    <a:latin typeface="Cambria Math" panose="02040503050406030204" pitchFamily="18" charset="0"/>
                  </a:rPr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&gt;=(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</m:m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 basis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</a:t>
                </a:r>
              </a:p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𝐵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𝑛𝑛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𝐵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Schmidt decomposition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∈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is an orthonormal basis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an orthonormal basis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≥0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rad>
                      </m:e>
                    </m:nary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𝑇𝑟</m:t>
                      </m:r>
                      <m:d>
                        <m:d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 &lt;</m:t>
                      </m:r>
                      <m:sSub>
                        <m:sSub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e>
                      </m:d>
                      <m:sSub>
                        <m:sSub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&gt;</m:t>
                      </m:r>
                    </m:oMath>
                  </m:oMathPara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Eigenvector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500" y="1752600"/>
                <a:ext cx="8267700" cy="4343400"/>
              </a:xfrm>
              <a:blipFill>
                <a:blip r:embed="rId3"/>
                <a:stretch>
                  <a:fillRect l="-613" t="-583" b="-3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17943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9AAC5-E6AA-0D87-58C5-931B16EC6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310D9D3-A3EB-F2F5-BA2D-E509BC316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9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29A2E2E8-0EFA-F8FA-30CF-03AF982FF9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solidFill>
                  <a:schemeClr val="tx1"/>
                </a:solidFill>
              </a:rPr>
              <a:t>More notation</a:t>
            </a:r>
          </a:p>
        </p:txBody>
      </p:sp>
      <p:sp>
        <p:nvSpPr>
          <p:cNvPr id="30725" name="Rectangle 3">
            <a:extLst>
              <a:ext uri="{FF2B5EF4-FFF2-40B4-BE49-F238E27FC236}">
                <a16:creationId xmlns:a16="http://schemas.microsoft.com/office/drawing/2014/main" id="{9228437A-8EF1-0597-ECE7-4495301618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7924800" cy="4800600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endParaRPr lang="en-US" sz="1800" noProof="0" dirty="0"/>
          </a:p>
          <a:p>
            <a:pPr defTabSz="912791">
              <a:lnSpc>
                <a:spcPct val="90000"/>
              </a:lnSpc>
            </a:pPr>
            <a:endParaRPr lang="en-US" sz="1800" noProof="0" dirty="0"/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1600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42414C4-6826-677D-35DA-043151C2E1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8758" y="1555668"/>
                <a:ext cx="8526483" cy="4921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noProof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m:rPr>
                        <m:sty m:val="p"/>
                      </m:rPr>
                      <a:rPr lang="en-US" sz="1800" b="0" i="0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1800" b="0" i="0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, …,</m:t>
                            </m:r>
                            <m:sSub>
                              <m:sSubPr>
                                <m:ctrlP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noProof="0" dirty="0"/>
              </a:p>
              <a:p>
                <a:pPr defTabSz="91279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&gt; =</m:t>
                    </m:r>
                    <m:sSup>
                      <m:sSupPr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( </m:t>
                        </m:r>
                        <m:sSub>
                          <m:sSub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,   </m:t>
                        </m:r>
                        <m:sSub>
                          <m:sSub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,  …,   </m:t>
                        </m:r>
                        <m:sSub>
                          <m:sSub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 )</m:t>
                        </m:r>
                      </m:e>
                      <m:sup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noProof="0" dirty="0"/>
                  <a:t> ,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|=( </m:t>
                    </m:r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,  …,   </m:t>
                    </m:r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sz="1800" kern="0" noProof="0" dirty="0"/>
                  <a:t> </a:t>
                </a: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</a:p>
              <a:p>
                <a:pPr marL="0" indent="0" defTabSz="912791">
                  <a:spcBef>
                    <a:spcPts val="0"/>
                  </a:spcBef>
                  <a:buNone/>
                </a:pPr>
                <a:endParaRPr lang="en-US" sz="1800" kern="0" noProof="0" dirty="0"/>
              </a:p>
              <a:p>
                <a:pPr marL="0" indent="0" defTabSz="912791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= </m:t>
                    </m:r>
                    <m:m>
                      <m:mPr>
                        <m:mcs>
                          <m:mc>
                            <m:mcPr>
                              <m:count m:val="4"/>
                              <m:mcJc m:val="center"/>
                            </m:mcPr>
                          </m:mc>
                        </m:mcs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acc>
                        </m:e>
                      </m:mr>
                      <m:mr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acc>
                        </m:e>
                      </m:mr>
                    </m:m>
                  </m:oMath>
                </a14:m>
                <a:r>
                  <a:rPr lang="en-US" sz="1800" kern="0" noProof="0" dirty="0"/>
                  <a:t> , </a:t>
                </a: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</a:t>
                </a:r>
                <a:r>
                  <a:rPr lang="en-US" sz="1800" kern="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1800" kern="0" noProof="0" dirty="0"/>
                  <a:t> </a:t>
                </a: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</a:t>
                </a:r>
                <a:r>
                  <a:rPr lang="en-US" sz="1800" kern="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80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1800" i="1" kern="0" noProof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1800" kern="0" noProof="0" dirty="0"/>
              </a:p>
              <a:p>
                <a:pPr marL="0" indent="0" defTabSz="912791">
                  <a:spcBef>
                    <a:spcPts val="0"/>
                  </a:spcBef>
                  <a:buNone/>
                </a:pPr>
                <a:endParaRPr lang="en-US" sz="1800" kern="0" noProof="0" dirty="0"/>
              </a:p>
              <a:p>
                <a:pPr defTabSz="912791">
                  <a:spcBef>
                    <a:spcPts val="0"/>
                  </a:spcBef>
                </a:pP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Pauli matrices</a:t>
                </a: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sub>
                    </m:sSub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kern="0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𝑖𝑍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𝑖𝑋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𝑖𝑌</m:t>
                    </m:r>
                  </m:oMath>
                </a14:m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42414C4-6826-677D-35DA-043151C2E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8758" y="1555668"/>
                <a:ext cx="8526483" cy="4921332"/>
              </a:xfrm>
              <a:prstGeom prst="rect">
                <a:avLst/>
              </a:prstGeom>
              <a:blipFill>
                <a:blip r:embed="rId3"/>
                <a:stretch>
                  <a:fillRect l="-595" t="-77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792147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0C0C0"/>
      </a:accent1>
      <a:accent2>
        <a:srgbClr val="FF0000"/>
      </a:accent2>
      <a:accent3>
        <a:srgbClr val="FFFFFF"/>
      </a:accent3>
      <a:accent4>
        <a:srgbClr val="000000"/>
      </a:accent4>
      <a:accent5>
        <a:srgbClr val="DCDCDC"/>
      </a:accent5>
      <a:accent6>
        <a:srgbClr val="E70000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spDef>
    <a:lnDef>
      <a:spPr bwMode="auto"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Designs\Contemporary.pot</Template>
  <TotalTime>74469</TotalTime>
  <Words>6220</Words>
  <Application>Microsoft Macintosh PowerPoint</Application>
  <PresentationFormat>On-screen Show (4:3)</PresentationFormat>
  <Paragraphs>834</Paragraphs>
  <Slides>67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Arial</vt:lpstr>
      <vt:lpstr>Calibri</vt:lpstr>
      <vt:lpstr>Cambria Math</vt:lpstr>
      <vt:lpstr>Courier New</vt:lpstr>
      <vt:lpstr>Times New Roman</vt:lpstr>
      <vt:lpstr>Contemporary</vt:lpstr>
      <vt:lpstr>PowerPoint Presentation</vt:lpstr>
      <vt:lpstr>Beam splitters and QM I can safely say that no one understands Quantum Mechanics - Feynman</vt:lpstr>
      <vt:lpstr>Beam splitters and QM Mach-Zender Interferometer</vt:lpstr>
      <vt:lpstr>According to QM Analysis</vt:lpstr>
      <vt:lpstr>Postulates</vt:lpstr>
      <vt:lpstr>Postulates</vt:lpstr>
      <vt:lpstr>Linear Algebra</vt:lpstr>
      <vt:lpstr>Linear Algebra (continued)</vt:lpstr>
      <vt:lpstr>More notation</vt:lpstr>
      <vt:lpstr>Mixed states and density</vt:lpstr>
      <vt:lpstr>Mixed states and density</vt:lpstr>
      <vt:lpstr>Circuits and gates</vt:lpstr>
      <vt:lpstr>Gates and states</vt:lpstr>
      <vt:lpstr>Common gates</vt:lpstr>
      <vt:lpstr>Measurement in alternate basis</vt:lpstr>
      <vt:lpstr>Converting to Bell Basis</vt:lpstr>
      <vt:lpstr>Changing Measurement  Basis</vt:lpstr>
      <vt:lpstr>Super-operator and mixed states</vt:lpstr>
      <vt:lpstr>No Cloning Theorem</vt:lpstr>
      <vt:lpstr>Parity Circuit</vt:lpstr>
      <vt:lpstr>Superdense coding</vt:lpstr>
      <vt:lpstr>Deutch</vt:lpstr>
      <vt:lpstr>Deutch-Josza</vt:lpstr>
      <vt:lpstr>DJ</vt:lpstr>
      <vt:lpstr>Simon</vt:lpstr>
      <vt:lpstr>Phase kick back</vt:lpstr>
      <vt:lpstr>Phase Estimation</vt:lpstr>
      <vt:lpstr>Quantum Fourier Transform</vt:lpstr>
      <vt:lpstr>Quantum Fourier Circuit</vt:lpstr>
      <vt:lpstr>Eigenvalue Estimation</vt:lpstr>
      <vt:lpstr>Eigenvalue Estimation</vt:lpstr>
      <vt:lpstr>Factorization using order finding (Shor)</vt:lpstr>
      <vt:lpstr>Order Finding</vt:lpstr>
      <vt:lpstr>Order Finding</vt:lpstr>
      <vt:lpstr>Discrete log</vt:lpstr>
      <vt:lpstr>Discrete log</vt:lpstr>
      <vt:lpstr>Error Correction</vt:lpstr>
      <vt:lpstr>Error Correction</vt:lpstr>
      <vt:lpstr>Amplitude Amplification</vt:lpstr>
      <vt:lpstr>Grover</vt:lpstr>
      <vt:lpstr>Grover</vt:lpstr>
      <vt:lpstr>End</vt:lpstr>
      <vt:lpstr>Strings and thermo</vt:lpstr>
      <vt:lpstr>EM</vt:lpstr>
      <vt:lpstr>Susskind</vt:lpstr>
      <vt:lpstr>Susskind</vt:lpstr>
      <vt:lpstr>Spin</vt:lpstr>
      <vt:lpstr>Entanglement</vt:lpstr>
      <vt:lpstr>Susskind and density</vt:lpstr>
      <vt:lpstr>Uncertainty</vt:lpstr>
      <vt:lpstr>Uncertainty, Evolution and Schrodinger</vt:lpstr>
      <vt:lpstr>Momentum space and Fourier</vt:lpstr>
      <vt:lpstr>Susskind</vt:lpstr>
      <vt:lpstr>Standard solution</vt:lpstr>
      <vt:lpstr>Harmonic Oscillator, etc</vt:lpstr>
      <vt:lpstr>Multi-particle systems</vt:lpstr>
      <vt:lpstr>Quantum Field Theory</vt:lpstr>
      <vt:lpstr>QFT</vt:lpstr>
      <vt:lpstr>Quantum Field Theory</vt:lpstr>
      <vt:lpstr>Symmetries</vt:lpstr>
      <vt:lpstr>Symmetries</vt:lpstr>
      <vt:lpstr>Symmetries</vt:lpstr>
      <vt:lpstr>Fundamental Forces</vt:lpstr>
      <vt:lpstr>QFT</vt:lpstr>
      <vt:lpstr>QFT</vt:lpstr>
      <vt:lpstr>QFT</vt:lpstr>
      <vt:lpstr>Tensors and 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Adversaries and  Cryptography</dc:title>
  <dc:subject>Cryptanalysis</dc:subject>
  <dc:creator>John L Manferdelli</dc:creator>
  <cp:lastModifiedBy>John Manferdelli</cp:lastModifiedBy>
  <cp:revision>3782</cp:revision>
  <cp:lastPrinted>2025-10-26T20:44:23Z</cp:lastPrinted>
  <dcterms:created xsi:type="dcterms:W3CDTF">2013-01-28T20:25:58Z</dcterms:created>
  <dcterms:modified xsi:type="dcterms:W3CDTF">2025-10-28T17:56:52Z</dcterms:modified>
</cp:coreProperties>
</file>